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7" autoAdjust="0"/>
    <p:restoredTop sz="94660"/>
  </p:normalViewPr>
  <p:slideViewPr>
    <p:cSldViewPr snapToGrid="0">
      <p:cViewPr varScale="1">
        <p:scale>
          <a:sx n="49" d="100"/>
          <a:sy n="49" d="100"/>
        </p:scale>
        <p:origin x="-12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1/3/1980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309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542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604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170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469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3319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318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63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2850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638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0875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029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266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1200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957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294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1/3/1980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554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1/3/1980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145638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Teoría de las relaciones humanas</a:t>
            </a:r>
            <a:endParaRPr lang="es-ES" dirty="0"/>
          </a:p>
        </p:txBody>
      </p:sp>
      <p:sp>
        <p:nvSpPr>
          <p:cNvPr id="3" name="Subtítulo 2"/>
          <p:cNvSpPr>
            <a:spLocks noGrp="1"/>
          </p:cNvSpPr>
          <p:nvPr>
            <p:ph type="subTitle" idx="1"/>
          </p:nvPr>
        </p:nvSpPr>
        <p:spPr/>
        <p:txBody>
          <a:bodyPr/>
          <a:lstStyle/>
          <a:p>
            <a:r>
              <a:rPr lang="es-ES" dirty="0"/>
              <a:t>m</a:t>
            </a:r>
          </a:p>
        </p:txBody>
      </p:sp>
    </p:spTree>
    <p:extLst>
      <p:ext uri="{BB962C8B-B14F-4D97-AF65-F5344CB8AC3E}">
        <p14:creationId xmlns:p14="http://schemas.microsoft.com/office/powerpoint/2010/main" val="65101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División de grupos</a:t>
            </a:r>
            <a:endParaRPr lang="es-ES" dirty="0"/>
          </a:p>
        </p:txBody>
      </p:sp>
      <p:sp>
        <p:nvSpPr>
          <p:cNvPr id="3" name="Marcador de contenido 2"/>
          <p:cNvSpPr>
            <a:spLocks noGrp="1"/>
          </p:cNvSpPr>
          <p:nvPr>
            <p:ph sz="quarter" idx="13"/>
          </p:nvPr>
        </p:nvSpPr>
        <p:spPr/>
        <p:txBody>
          <a:bodyPr/>
          <a:lstStyle/>
          <a:p>
            <a:r>
              <a:rPr lang="es-ES" dirty="0" smtClean="0"/>
              <a:t> </a:t>
            </a:r>
            <a:r>
              <a:rPr lang="es-ES" sz="3200" dirty="0"/>
              <a:t>I</a:t>
            </a:r>
            <a:r>
              <a:rPr lang="es-ES" sz="3200" dirty="0" smtClean="0"/>
              <a:t>nformales</a:t>
            </a:r>
          </a:p>
          <a:p>
            <a:r>
              <a:rPr lang="es-ES" dirty="0"/>
              <a:t>son alianzas que no tienen una estructura formal ni están definidos por la organización</a:t>
            </a:r>
            <a:r>
              <a:rPr lang="es-ES" dirty="0" smtClean="0"/>
              <a:t>.</a:t>
            </a:r>
          </a:p>
          <a:p>
            <a:r>
              <a:rPr lang="es-ES" sz="3200" dirty="0" smtClean="0"/>
              <a:t>Formales</a:t>
            </a:r>
          </a:p>
          <a:p>
            <a:r>
              <a:rPr lang="es-ES" dirty="0"/>
              <a:t>Estos grupos son formaciones naturales del entorno laboral que surgen en respuesta a la necesidad de contacto social.</a:t>
            </a:r>
          </a:p>
        </p:txBody>
      </p:sp>
    </p:spTree>
    <p:extLst>
      <p:ext uri="{BB962C8B-B14F-4D97-AF65-F5344CB8AC3E}">
        <p14:creationId xmlns:p14="http://schemas.microsoft.com/office/powerpoint/2010/main" val="2529063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Ventajas y desventajas</a:t>
            </a:r>
            <a:endParaRPr lang="es-ES" dirty="0"/>
          </a:p>
        </p:txBody>
      </p:sp>
      <p:sp>
        <p:nvSpPr>
          <p:cNvPr id="3" name="Marcador de contenido 2"/>
          <p:cNvSpPr>
            <a:spLocks noGrp="1"/>
          </p:cNvSpPr>
          <p:nvPr>
            <p:ph sz="quarter" idx="13"/>
          </p:nvPr>
        </p:nvSpPr>
        <p:spPr/>
        <p:txBody>
          <a:bodyPr/>
          <a:lstStyle/>
          <a:p>
            <a:r>
              <a:rPr lang="es-ES" dirty="0" smtClean="0"/>
              <a:t>Una de las ventajas que podemos obtener mediante esta teoría es:</a:t>
            </a:r>
          </a:p>
          <a:p>
            <a:r>
              <a:rPr lang="es-ES" dirty="0" smtClean="0"/>
              <a:t>Si se ponen en practica estos pasos habrá identidad de personal y cada quien se hara experto en su área.</a:t>
            </a:r>
          </a:p>
          <a:p>
            <a:r>
              <a:rPr lang="es-ES" dirty="0" smtClean="0"/>
              <a:t>Una de las desventajas que se pueden generar en una empresa o negocio es:</a:t>
            </a:r>
          </a:p>
          <a:p>
            <a:r>
              <a:rPr lang="es-ES" dirty="0" smtClean="0"/>
              <a:t>La falta de organización es decir todos hacen de todo.</a:t>
            </a:r>
          </a:p>
          <a:p>
            <a:r>
              <a:rPr lang="es-ES" dirty="0" smtClean="0"/>
              <a:t>( NO HAY AUTORIDAD )</a:t>
            </a:r>
            <a:endParaRPr lang="es-ES" dirty="0"/>
          </a:p>
        </p:txBody>
      </p:sp>
    </p:spTree>
    <p:extLst>
      <p:ext uri="{BB962C8B-B14F-4D97-AF65-F5344CB8AC3E}">
        <p14:creationId xmlns:p14="http://schemas.microsoft.com/office/powerpoint/2010/main" val="242306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Conclusión</a:t>
            </a:r>
            <a:endParaRPr lang="es-ES" dirty="0"/>
          </a:p>
        </p:txBody>
      </p:sp>
      <p:sp>
        <p:nvSpPr>
          <p:cNvPr id="3" name="Marcador de contenido 2"/>
          <p:cNvSpPr>
            <a:spLocks noGrp="1"/>
          </p:cNvSpPr>
          <p:nvPr>
            <p:ph sz="quarter" idx="13"/>
          </p:nvPr>
        </p:nvSpPr>
        <p:spPr/>
        <p:txBody>
          <a:bodyPr/>
          <a:lstStyle/>
          <a:p>
            <a:r>
              <a:rPr lang="es-ES" dirty="0" smtClean="0"/>
              <a:t>Es bueno hacer un breve análisis de la capacidad del personal </a:t>
            </a:r>
            <a:r>
              <a:rPr lang="es-ES" dirty="0"/>
              <a:t> </a:t>
            </a:r>
            <a:r>
              <a:rPr lang="es-ES" dirty="0" smtClean="0"/>
              <a:t>de acuerdo a sus  habilidades  talentos así como su potencial para poder ser competentes en su área.</a:t>
            </a:r>
          </a:p>
          <a:p>
            <a:r>
              <a:rPr lang="es-ES" dirty="0" smtClean="0"/>
              <a:t>Como también preparar a su personal de a cuerdo a  su jerarquía.</a:t>
            </a:r>
            <a:endParaRPr lang="es-ES" dirty="0"/>
          </a:p>
        </p:txBody>
      </p:sp>
    </p:spTree>
    <p:extLst>
      <p:ext uri="{BB962C8B-B14F-4D97-AF65-F5344CB8AC3E}">
        <p14:creationId xmlns:p14="http://schemas.microsoft.com/office/powerpoint/2010/main" val="28950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66395">
                <a:srgbClr val="00B0F0"/>
              </a:gs>
              <a:gs pos="0">
                <a:schemeClr val="accent4">
                  <a:lumMod val="75000"/>
                </a:schemeClr>
              </a:gs>
              <a:gs pos="35000">
                <a:schemeClr val="accent5">
                  <a:lumMod val="0"/>
                  <a:lumOff val="100000"/>
                </a:schemeClr>
              </a:gs>
              <a:gs pos="100000">
                <a:schemeClr val="accent5">
                  <a:lumMod val="100000"/>
                </a:schemeClr>
              </a:gs>
            </a:gsLst>
            <a:path path="shape">
              <a:fillToRect l="50000" t="50000" r="50000" b="50000"/>
            </a:path>
          </a:gradFill>
        </p:spPr>
        <p:txBody>
          <a:bodyPr/>
          <a:lstStyle/>
          <a:p>
            <a:r>
              <a:rPr lang="es-ES" dirty="0" smtClean="0"/>
              <a:t>introducción</a:t>
            </a:r>
            <a:endParaRPr lang="es-ES" dirty="0"/>
          </a:p>
        </p:txBody>
      </p:sp>
      <p:sp>
        <p:nvSpPr>
          <p:cNvPr id="3" name="Marcador de contenido 2"/>
          <p:cNvSpPr>
            <a:spLocks noGrp="1"/>
          </p:cNvSpPr>
          <p:nvPr>
            <p:ph sz="quarter" idx="13"/>
          </p:nvPr>
        </p:nvSpPr>
        <p:spPr/>
        <p:txBody>
          <a:bodyPr/>
          <a:lstStyle/>
          <a:p>
            <a:r>
              <a:rPr lang="es-ES" dirty="0" smtClean="0"/>
              <a:t>Antes del desarrollo de la teoría de las relaciones humanas la administración descansaba totalmente en los postulados de la teoría científica de la administración, Frederick Taylor por un lado, y en los postulados de la administración científica de Henry Fayol, los cuales se fundamentaban en el cargo o función por un lado, y en la estructura organizacional por otro lado, como forma de alcanzar la eficiencia.</a:t>
            </a:r>
            <a:endParaRPr lang="es-ES" dirty="0"/>
          </a:p>
        </p:txBody>
      </p:sp>
    </p:spTree>
    <p:extLst>
      <p:ext uri="{BB962C8B-B14F-4D97-AF65-F5344CB8AC3E}">
        <p14:creationId xmlns:p14="http://schemas.microsoft.com/office/powerpoint/2010/main" val="63329892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donde nace esta teoría ?</a:t>
            </a:r>
            <a:endParaRPr lang="es-ES" dirty="0"/>
          </a:p>
        </p:txBody>
      </p:sp>
      <p:sp>
        <p:nvSpPr>
          <p:cNvPr id="3" name="Marcador de contenido 2"/>
          <p:cNvSpPr>
            <a:spLocks noGrp="1"/>
          </p:cNvSpPr>
          <p:nvPr>
            <p:ph sz="quarter" idx="13"/>
          </p:nvPr>
        </p:nvSpPr>
        <p:spPr/>
        <p:txBody>
          <a:bodyPr/>
          <a:lstStyle/>
          <a:p>
            <a:r>
              <a:rPr lang="es-ES" dirty="0" smtClean="0"/>
              <a:t>La teorías de la relaciones humanas nace en los estados unidos y fue posible gracias al desarrollo de las ciencias sociales, en especial la psicología, esta teoría no fue aceptada en europa sino hasta después de terminada la II guerra mundial, debido mayormente a que los gobiernos europeos eran totalitarios en contraste con los gobiernos democráticos de la nación norteamericana.</a:t>
            </a:r>
            <a:endParaRPr lang="es-ES" dirty="0"/>
          </a:p>
        </p:txBody>
      </p:sp>
    </p:spTree>
    <p:extLst>
      <p:ext uri="{BB962C8B-B14F-4D97-AF65-F5344CB8AC3E}">
        <p14:creationId xmlns:p14="http://schemas.microsoft.com/office/powerpoint/2010/main" val="158526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ELTON MAYO</a:t>
            </a:r>
            <a:br>
              <a:rPr lang="es-ES" dirty="0" smtClean="0"/>
            </a:br>
            <a:r>
              <a:rPr lang="es-ES" dirty="0" smtClean="0"/>
              <a:t>(1880-1949)</a:t>
            </a:r>
            <a:endParaRPr lang="es-ES" dirty="0"/>
          </a:p>
        </p:txBody>
      </p:sp>
      <p:pic>
        <p:nvPicPr>
          <p:cNvPr id="1026" name="Picture 2" descr="https://encrypted-tbn3.gstatic.com/images?q=tbn:ANd9GcS6r0c0c3YwSrLOZ0rAfHzz1VwzeztHx8eFEltXUsNG96BqaNdhqw"/>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968875" y="2924175"/>
            <a:ext cx="1828800" cy="1590675"/>
          </a:xfrm>
          <a:prstGeom prst="rect">
            <a:avLst/>
          </a:prstGeom>
          <a:noFill/>
          <a:effectLst>
            <a:glow rad="127000">
              <a:schemeClr val="accent1">
                <a:lumMod val="60000"/>
                <a:lumOff val="40000"/>
              </a:schemeClr>
            </a:glow>
            <a:reflection blurRad="63500" stA="95000" endPos="8000" dist="50800" dir="5400000" sy="-100000" algn="bl" rotWithShape="0"/>
            <a:softEdge rad="38100"/>
          </a:effectLst>
          <a:scene3d>
            <a:camera prst="orthographicFront">
              <a:rot lat="0" lon="21299999" rev="0"/>
            </a:camera>
            <a:lightRig rig="threePt" dir="t"/>
          </a:scene3d>
          <a:sp3d>
            <a:bevelT w="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6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effectLst>
            <a:outerShdw blurRad="50800" dist="50800" dir="5400000" algn="ctr" rotWithShape="0">
              <a:srgbClr val="7030A0"/>
            </a:outerShdw>
            <a:reflection blurRad="101600" stA="74000" endPos="65000" dist="50800" dir="5400000" sy="-100000" algn="bl" rotWithShape="0"/>
          </a:effectLst>
          <a:scene3d>
            <a:camera prst="perspectiveHeroicExtremeRightFacing"/>
            <a:lightRig rig="threePt" dir="t"/>
          </a:scene3d>
        </p:spPr>
        <p:txBody>
          <a:bodyPr/>
          <a:lstStyle/>
          <a:p>
            <a:r>
              <a:rPr lang="es-ES" dirty="0" smtClean="0"/>
              <a:t>orígenes</a:t>
            </a:r>
            <a:endParaRPr lang="es-ES" dirty="0"/>
          </a:p>
        </p:txBody>
      </p:sp>
      <p:sp>
        <p:nvSpPr>
          <p:cNvPr id="3" name="Marcador de contenido 2"/>
          <p:cNvSpPr>
            <a:spLocks noGrp="1"/>
          </p:cNvSpPr>
          <p:nvPr>
            <p:ph sz="quarter" idx="13"/>
          </p:nvPr>
        </p:nvSpPr>
        <p:spPr>
          <a:blipFill>
            <a:blip r:embed="rId2"/>
            <a:tile tx="0" ty="0" sx="100000" sy="100000" flip="none" algn="tl"/>
          </a:blipFill>
        </p:spPr>
        <p:txBody>
          <a:bodyPr/>
          <a:lstStyle/>
          <a:p>
            <a:r>
              <a:rPr lang="es-ES" dirty="0" smtClean="0"/>
              <a:t>Se origina por la necesidad de alcanzar una eiciencia completa en la producción dentro de una armonía laboral entre el obrero y el patrón en razón a las limitaciones que presenta la teoría clásica, que con el fin de aumentar la rentabilidad del negocio llego al extremo de la explotación de los trabajadores quienes se vieron forzados a creer sus propios sindicatos. Fue básicamente un movimiento de reacción y de oposición a la teoría clásica de la administración </a:t>
            </a:r>
            <a:endParaRPr lang="es-ES" dirty="0"/>
          </a:p>
        </p:txBody>
      </p:sp>
    </p:spTree>
    <p:extLst>
      <p:ext uri="{BB962C8B-B14F-4D97-AF65-F5344CB8AC3E}">
        <p14:creationId xmlns:p14="http://schemas.microsoft.com/office/powerpoint/2010/main" val="416152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Características de la teoría de las relaciones humanas</a:t>
            </a:r>
            <a:endParaRPr lang="es-ES" dirty="0"/>
          </a:p>
        </p:txBody>
      </p:sp>
      <p:sp>
        <p:nvSpPr>
          <p:cNvPr id="3" name="Marcador de contenido 2"/>
          <p:cNvSpPr>
            <a:spLocks noGrp="1"/>
          </p:cNvSpPr>
          <p:nvPr>
            <p:ph sz="quarter" idx="13"/>
          </p:nvPr>
        </p:nvSpPr>
        <p:spPr/>
        <p:txBody>
          <a:bodyPr>
            <a:normAutofit fontScale="92500" lnSpcReduction="20000"/>
          </a:bodyPr>
          <a:lstStyle/>
          <a:p>
            <a:r>
              <a:rPr lang="es-ES" dirty="0" smtClean="0"/>
              <a:t>Estudia la organización como grupo de personas.</a:t>
            </a:r>
          </a:p>
          <a:p>
            <a:r>
              <a:rPr lang="es-ES" dirty="0" smtClean="0"/>
              <a:t>Se inspira en sistemas de psicología.</a:t>
            </a:r>
          </a:p>
          <a:p>
            <a:r>
              <a:rPr lang="es-ES" dirty="0" smtClean="0"/>
              <a:t>Delegación de plena autoridad.</a:t>
            </a:r>
          </a:p>
          <a:p>
            <a:r>
              <a:rPr lang="es-ES" dirty="0" smtClean="0"/>
              <a:t>Autonomía del trabajador.</a:t>
            </a:r>
          </a:p>
          <a:p>
            <a:r>
              <a:rPr lang="es-ES" dirty="0" smtClean="0"/>
              <a:t>Confianza y apertura.</a:t>
            </a:r>
          </a:p>
          <a:p>
            <a:r>
              <a:rPr lang="es-ES" dirty="0" smtClean="0"/>
              <a:t>Énfasis en las relaciones humanas entre los empleados.</a:t>
            </a:r>
          </a:p>
          <a:p>
            <a:r>
              <a:rPr lang="es-ES" dirty="0" smtClean="0"/>
              <a:t>Confianza en las personas.</a:t>
            </a:r>
          </a:p>
          <a:p>
            <a:r>
              <a:rPr lang="es-ES" dirty="0" smtClean="0"/>
              <a:t>Dinámica grupal interpersonal.</a:t>
            </a:r>
            <a:endParaRPr lang="es-ES" dirty="0"/>
          </a:p>
        </p:txBody>
      </p:sp>
    </p:spTree>
    <p:extLst>
      <p:ext uri="{BB962C8B-B14F-4D97-AF65-F5344CB8AC3E}">
        <p14:creationId xmlns:p14="http://schemas.microsoft.com/office/powerpoint/2010/main" val="1655833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Principales causas del surgimiento de la teoría de las relaciones humanas</a:t>
            </a:r>
            <a:endParaRPr lang="es-ES" dirty="0"/>
          </a:p>
        </p:txBody>
      </p:sp>
      <p:sp>
        <p:nvSpPr>
          <p:cNvPr id="3" name="Marcador de contenido 2"/>
          <p:cNvSpPr>
            <a:spLocks noGrp="1"/>
          </p:cNvSpPr>
          <p:nvPr>
            <p:ph sz="quarter" idx="13"/>
          </p:nvPr>
        </p:nvSpPr>
        <p:spPr/>
        <p:txBody>
          <a:bodyPr/>
          <a:lstStyle/>
          <a:p>
            <a:r>
              <a:rPr lang="es-ES" dirty="0" smtClean="0"/>
              <a:t>Necesidad de humanizar y democratizar la administración.</a:t>
            </a:r>
          </a:p>
          <a:p>
            <a:r>
              <a:rPr lang="es-ES" dirty="0" smtClean="0"/>
              <a:t>El desarrollo de las llamadas ciencias humanas.</a:t>
            </a:r>
          </a:p>
          <a:p>
            <a:r>
              <a:rPr lang="es-ES" dirty="0" smtClean="0"/>
              <a:t>Las ideas de la filosofía pragmática de jhon y de la psicología dinámica de kurt Lewin.</a:t>
            </a:r>
          </a:p>
          <a:p>
            <a:r>
              <a:rPr lang="es-ES" dirty="0" smtClean="0"/>
              <a:t>Las conclusiones del experimento de Hawthorne.</a:t>
            </a:r>
            <a:endParaRPr lang="es-ES" dirty="0"/>
          </a:p>
        </p:txBody>
      </p:sp>
    </p:spTree>
    <p:extLst>
      <p:ext uri="{BB962C8B-B14F-4D97-AF65-F5344CB8AC3E}">
        <p14:creationId xmlns:p14="http://schemas.microsoft.com/office/powerpoint/2010/main" val="429360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¿Aspectos importantes?</a:t>
            </a:r>
            <a:endParaRPr lang="es-ES" dirty="0"/>
          </a:p>
        </p:txBody>
      </p:sp>
      <p:sp>
        <p:nvSpPr>
          <p:cNvPr id="3" name="Marcador de contenido 2"/>
          <p:cNvSpPr>
            <a:spLocks noGrp="1"/>
          </p:cNvSpPr>
          <p:nvPr>
            <p:ph sz="quarter" idx="13"/>
          </p:nvPr>
        </p:nvSpPr>
        <p:spPr/>
        <p:txBody>
          <a:bodyPr/>
          <a:lstStyle/>
          <a:p>
            <a:endParaRPr lang="es-ES" dirty="0" smtClean="0"/>
          </a:p>
          <a:p>
            <a:r>
              <a:rPr lang="es-ES" sz="2800" dirty="0" smtClean="0"/>
              <a:t>el </a:t>
            </a:r>
            <a:r>
              <a:rPr lang="es-ES" sz="2800" dirty="0"/>
              <a:t>tratar a los trabajadores como seres humanos tenía influencia en la </a:t>
            </a:r>
            <a:r>
              <a:rPr lang="es-ES" sz="2800" dirty="0" smtClean="0"/>
              <a:t>productividad.</a:t>
            </a:r>
          </a:p>
          <a:p>
            <a:r>
              <a:rPr lang="es-ES" sz="2800" dirty="0"/>
              <a:t> Igualmente se descubrió entonces que el conseguir la colaboración de los grupos informales influía de forma llamativa. </a:t>
            </a:r>
            <a:endParaRPr lang="es-ES" sz="2800" dirty="0" smtClean="0"/>
          </a:p>
          <a:p>
            <a:endParaRPr lang="es-ES" sz="2800" dirty="0"/>
          </a:p>
        </p:txBody>
      </p:sp>
    </p:spTree>
    <p:extLst>
      <p:ext uri="{BB962C8B-B14F-4D97-AF65-F5344CB8AC3E}">
        <p14:creationId xmlns:p14="http://schemas.microsoft.com/office/powerpoint/2010/main" val="3197189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sz="quarter" idx="13"/>
          </p:nvPr>
        </p:nvSpPr>
        <p:spPr/>
        <p:txBody>
          <a:bodyPr>
            <a:normAutofit fontScale="85000" lnSpcReduction="10000"/>
          </a:bodyPr>
          <a:lstStyle/>
          <a:p>
            <a:endParaRPr lang="es-ES" dirty="0" smtClean="0"/>
          </a:p>
          <a:p>
            <a:r>
              <a:rPr lang="es-ES" sz="2800" dirty="0" smtClean="0"/>
              <a:t>La</a:t>
            </a:r>
            <a:r>
              <a:rPr lang="es-ES" sz="2800" dirty="0"/>
              <a:t> influencia del grupo de trabajo es el principal factor determinante de las actitudes y el comportamiento de los trabajadores.</a:t>
            </a:r>
          </a:p>
          <a:p>
            <a:r>
              <a:rPr lang="es-ES" sz="2800" dirty="0"/>
              <a:t>El nivel de productividad no viene determinado por la capacidad física o fisiológica del obrero y los estímulos pecuniarios, como sostenía la teoría clásica, sino por factores o condicionantes psicosociales (el buen clima social, la participación e integración en el grupo de trabajo...).</a:t>
            </a:r>
          </a:p>
          <a:p>
            <a:endParaRPr lang="es-ES" dirty="0"/>
          </a:p>
        </p:txBody>
      </p:sp>
    </p:spTree>
    <p:extLst>
      <p:ext uri="{BB962C8B-B14F-4D97-AF65-F5344CB8AC3E}">
        <p14:creationId xmlns:p14="http://schemas.microsoft.com/office/powerpoint/2010/main" val="185088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219</TotalTime>
  <Words>498</Words>
  <Application>Microsoft Office PowerPoint</Application>
  <PresentationFormat>Personalizado</PresentationFormat>
  <Paragraphs>45</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Evento principal</vt:lpstr>
      <vt:lpstr>Teoría de las relaciones humanas</vt:lpstr>
      <vt:lpstr>introducción</vt:lpstr>
      <vt:lpstr>¿ donde nace esta teoría ?</vt:lpstr>
      <vt:lpstr>ELTON MAYO (1880-1949)</vt:lpstr>
      <vt:lpstr>orígenes</vt:lpstr>
      <vt:lpstr>Características de la teoría de las relaciones humanas</vt:lpstr>
      <vt:lpstr>Principales causas del surgimiento de la teoría de las relaciones humanas</vt:lpstr>
      <vt:lpstr>¿Aspectos importantes?</vt:lpstr>
      <vt:lpstr>Conclusiones:</vt:lpstr>
      <vt:lpstr>División de grupos</vt:lpstr>
      <vt:lpstr>Ventajas y desventajas</vt:lpstr>
      <vt:lpstr>Conclusión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 las relaciones humanas</dc:title>
  <dc:creator>Maria de los Angeles Jimenez Herrera</dc:creator>
  <cp:lastModifiedBy>Lucia</cp:lastModifiedBy>
  <cp:revision>15</cp:revision>
  <dcterms:created xsi:type="dcterms:W3CDTF">2014-09-16T22:55:14Z</dcterms:created>
  <dcterms:modified xsi:type="dcterms:W3CDTF">1980-01-04T05:16:49Z</dcterms:modified>
</cp:coreProperties>
</file>