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8" r:id="rId3"/>
    <p:sldId id="259" r:id="rId4"/>
    <p:sldId id="260" r:id="rId5"/>
    <p:sldId id="261" r:id="rId6"/>
    <p:sldId id="262" r:id="rId7"/>
    <p:sldId id="257"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9" r:id="rId23"/>
    <p:sldId id="280" r:id="rId24"/>
    <p:sldId id="281" r:id="rId25"/>
    <p:sldId id="282"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2D5AD-BAA1-404A-AB79-CA10D6F7C610}" type="datetimeFigureOut">
              <a:rPr lang="es-MX" smtClean="0"/>
              <a:t>09/09/2009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6116F-650C-436A-8D83-B135DAC89335}"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28A6116F-650C-436A-8D83-B135DAC89335}" type="slidenum">
              <a:rPr lang="es-MX" smtClean="0"/>
              <a:t>25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1555ED92-A59F-44D4-AB92-9733C6CFB7D5}" type="datetimeFigureOut">
              <a:rPr lang="es-MX" smtClean="0"/>
              <a:pPr/>
              <a:t>09/09/2009</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D9B6CD1-E957-423A-BA04-89474B8D4D6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555ED92-A59F-44D4-AB92-9733C6CFB7D5}" type="datetimeFigureOut">
              <a:rPr lang="es-MX" smtClean="0"/>
              <a:pPr/>
              <a:t>09/09/2009</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555ED92-A59F-44D4-AB92-9733C6CFB7D5}" type="datetimeFigureOut">
              <a:rPr lang="es-MX" smtClean="0"/>
              <a:pPr/>
              <a:t>09/09/2009</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2D9B6CD1-E957-423A-BA04-89474B8D4D67}"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1555ED92-A59F-44D4-AB92-9733C6CFB7D5}" type="datetimeFigureOut">
              <a:rPr lang="es-MX" smtClean="0"/>
              <a:pPr/>
              <a:t>09/09/2009</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D9B6CD1-E957-423A-BA04-89474B8D4D67}"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55ED92-A59F-44D4-AB92-9733C6CFB7D5}" type="datetimeFigureOut">
              <a:rPr lang="es-MX" smtClean="0"/>
              <a:pPr/>
              <a:t>09/09/2009</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9B6CD1-E957-423A-BA04-89474B8D4D6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esguaceelcordobes.com/Fotos/empresa.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Concepto de organización</a:t>
            </a:r>
            <a:endParaRPr lang="es-MX" dirty="0"/>
          </a:p>
        </p:txBody>
      </p:sp>
      <p:sp>
        <p:nvSpPr>
          <p:cNvPr id="3" name="2 Subtítulo"/>
          <p:cNvSpPr>
            <a:spLocks noGrp="1"/>
          </p:cNvSpPr>
          <p:nvPr>
            <p:ph type="subTitle" idx="1"/>
          </p:nvPr>
        </p:nvSpPr>
        <p:spPr>
          <a:xfrm>
            <a:off x="2000232" y="5357826"/>
            <a:ext cx="6400800" cy="971560"/>
          </a:xfrm>
        </p:spPr>
        <p:txBody>
          <a:bodyPr/>
          <a:lstStyle/>
          <a:p>
            <a:r>
              <a:rPr lang="es-ES" dirty="0" smtClean="0"/>
              <a:t>LAE. LUCÍA REYES MARTÍNEZ</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_tradnl" dirty="0" smtClean="0"/>
              <a:t>Contribuir al sostenimiento de los servicios públicos mediante el pago de cargas tributarios.</a:t>
            </a:r>
          </a:p>
          <a:p>
            <a:pPr lvl="0">
              <a:buNone/>
            </a:pPr>
            <a:endParaRPr lang="es-MX" dirty="0" smtClean="0"/>
          </a:p>
          <a:p>
            <a:pPr lvl="0"/>
            <a:r>
              <a:rPr lang="es-ES_tradnl" dirty="0" smtClean="0"/>
              <a:t> Mejorar y conservar la ecología de la región, evitando la contaminación ambiental.</a:t>
            </a:r>
          </a:p>
          <a:p>
            <a:pPr lvl="0">
              <a:buNone/>
            </a:pPr>
            <a:endParaRPr lang="es-MX" dirty="0" smtClean="0"/>
          </a:p>
          <a:p>
            <a:r>
              <a:rPr lang="es-ES_tradnl" dirty="0" smtClean="0"/>
              <a:t>e)	Producir productos y bienes que no sean nocivos al bienestar de la comunidad.</a:t>
            </a:r>
            <a:endParaRPr lang="es-MX" dirty="0" smtClean="0"/>
          </a:p>
          <a:p>
            <a:endParaRPr lang="es-MX" dirty="0"/>
          </a:p>
        </p:txBody>
      </p:sp>
      <p:sp>
        <p:nvSpPr>
          <p:cNvPr id="2" name="1 Título"/>
          <p:cNvSpPr>
            <a:spLocks noGrp="1"/>
          </p:cNvSpPr>
          <p:nvPr>
            <p:ph type="title"/>
          </p:nvPr>
        </p:nvSpPr>
        <p:spPr/>
        <p:txBody>
          <a:bodyPr>
            <a:normAutofit/>
          </a:bodyPr>
          <a:lstStyle/>
          <a:p>
            <a:r>
              <a:rPr lang="es-ES_tradnl" sz="2000" b="1" i="1" dirty="0" smtClean="0"/>
              <a:t>PROPÓSITOS 0 VALORES INSTITUCIONALES DE LA EMPRESA</a:t>
            </a:r>
            <a:endParaRPr lang="es-MX"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buNone/>
            </a:pPr>
            <a:endParaRPr lang="es-MX" dirty="0" smtClean="0"/>
          </a:p>
          <a:p>
            <a:r>
              <a:rPr lang="es-ES_tradnl" b="1" dirty="0" smtClean="0"/>
              <a:t>Técnicos</a:t>
            </a:r>
            <a:endParaRPr lang="es-MX" dirty="0" smtClean="0"/>
          </a:p>
          <a:p>
            <a:endParaRPr lang="es-MX" dirty="0" smtClean="0"/>
          </a:p>
          <a:p>
            <a:r>
              <a:rPr lang="es-ES_tradnl" dirty="0" smtClean="0"/>
              <a:t>Dirigidos a la optimización de la tecnología:</a:t>
            </a:r>
            <a:endParaRPr lang="es-MX" dirty="0" smtClean="0"/>
          </a:p>
          <a:p>
            <a:endParaRPr lang="es-MX" dirty="0" smtClean="0"/>
          </a:p>
          <a:p>
            <a:r>
              <a:rPr lang="es-ES_tradnl" dirty="0" smtClean="0"/>
              <a:t>a)	Utilizar los conocimientos más recientes y las aplicaciones tecnológicas más modernas en las diversas áreas de la empresa, para contribuir al logro de sus objetivos.</a:t>
            </a:r>
            <a:endParaRPr lang="es-MX" dirty="0" smtClean="0"/>
          </a:p>
          <a:p>
            <a:pPr>
              <a:buNone/>
            </a:pPr>
            <a:endParaRPr lang="es-MX" dirty="0" smtClean="0"/>
          </a:p>
          <a:p>
            <a:r>
              <a:rPr lang="es-ES_tradnl" dirty="0" smtClean="0"/>
              <a:t>b)	Propiciar la investigación y el mejoramiento de técnicas actuales para la creación de tecnología nacional.</a:t>
            </a:r>
            <a:endParaRPr lang="es-MX" dirty="0" smtClean="0"/>
          </a:p>
          <a:p>
            <a:pPr>
              <a:buNone/>
            </a:pPr>
            <a:endParaRPr lang="es-MX" dirty="0" smtClean="0"/>
          </a:p>
          <a:p>
            <a:endParaRPr lang="es-MX" dirty="0"/>
          </a:p>
        </p:txBody>
      </p:sp>
      <p:sp>
        <p:nvSpPr>
          <p:cNvPr id="4" name="1 Título"/>
          <p:cNvSpPr>
            <a:spLocks noGrp="1"/>
          </p:cNvSpPr>
          <p:nvPr>
            <p:ph type="title"/>
          </p:nvPr>
        </p:nvSpPr>
        <p:spPr/>
        <p:txBody>
          <a:bodyPr>
            <a:normAutofit/>
          </a:bodyPr>
          <a:lstStyle/>
          <a:p>
            <a:r>
              <a:rPr lang="es-ES_tradnl" sz="2000" b="1" i="1" dirty="0" smtClean="0"/>
              <a:t>PROPÓSITOS 0 VALORES INSTITUCIONALES DE LA EMPRESA</a:t>
            </a:r>
            <a:endParaRPr lang="es-MX"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ES_tradnl" b="1" i="1" dirty="0" smtClean="0"/>
              <a:t>PRODUCCIÓN</a:t>
            </a:r>
            <a:endParaRPr lang="es-MX" dirty="0" smtClean="0"/>
          </a:p>
          <a:p>
            <a:pPr>
              <a:buNone/>
            </a:pPr>
            <a:r>
              <a:rPr lang="es-ES_tradnl" dirty="0" smtClean="0"/>
              <a:t> </a:t>
            </a:r>
            <a:endParaRPr lang="es-MX" dirty="0" smtClean="0"/>
          </a:p>
          <a:p>
            <a:r>
              <a:rPr lang="es-ES_tradnl" dirty="0" smtClean="0"/>
              <a:t>Tradicionalmente considerado como de los departamentos más importantes, ya que formula y desarrolla los métodos más adecuados para la elaboración de productos, al suministrar y coordinar:  mano de obra, equipo, instalaciones, materiales y herramientas requeridas.</a:t>
            </a:r>
            <a:endParaRPr lang="es-MX" dirty="0" smtClean="0"/>
          </a:p>
          <a:p>
            <a:pPr>
              <a:buNone/>
            </a:pPr>
            <a:endParaRPr lang="es-MX" dirty="0" smtClean="0"/>
          </a:p>
          <a:p>
            <a:r>
              <a:rPr lang="es-ES_tradnl" dirty="0" smtClean="0"/>
              <a:t>Tiene como funciones:</a:t>
            </a:r>
            <a:endParaRPr lang="es-MX" dirty="0" smtClean="0"/>
          </a:p>
          <a:p>
            <a:pPr>
              <a:buNone/>
            </a:pPr>
            <a:r>
              <a:rPr lang="es-ES_tradnl" dirty="0" smtClean="0"/>
              <a:t> </a:t>
            </a:r>
            <a:endParaRPr lang="es-MX" dirty="0" smtClean="0"/>
          </a:p>
          <a:p>
            <a:pPr>
              <a:buNone/>
            </a:pPr>
            <a:endParaRPr lang="es-MX" dirty="0" smtClean="0"/>
          </a:p>
          <a:p>
            <a:r>
              <a:rPr lang="es-ES_tradnl" b="1" dirty="0" smtClean="0"/>
              <a:t>Ingeniería </a:t>
            </a:r>
            <a:r>
              <a:rPr lang="es-ES_tradnl" b="1" dirty="0" smtClean="0"/>
              <a:t>del producto:</a:t>
            </a:r>
            <a:endParaRPr lang="es-MX" dirty="0" smtClean="0"/>
          </a:p>
          <a:p>
            <a:pPr>
              <a:buNone/>
            </a:pPr>
            <a:endParaRPr lang="es-MX" dirty="0" smtClean="0"/>
          </a:p>
          <a:p>
            <a:r>
              <a:rPr lang="es-ES_tradnl" dirty="0" smtClean="0"/>
              <a:t>	Diseño del producto</a:t>
            </a:r>
            <a:endParaRPr lang="es-MX" dirty="0" smtClean="0"/>
          </a:p>
          <a:p>
            <a:r>
              <a:rPr lang="es-ES_tradnl" dirty="0" smtClean="0"/>
              <a:t>	Pruebas de ingeniería</a:t>
            </a:r>
            <a:endParaRPr lang="es-MX" dirty="0" smtClean="0"/>
          </a:p>
          <a:p>
            <a:r>
              <a:rPr lang="es-ES_tradnl" dirty="0" smtClean="0"/>
              <a:t>	Asistencia a mercadotecnia</a:t>
            </a:r>
            <a:endParaRPr lang="es-MX" dirty="0" smtClean="0"/>
          </a:p>
          <a:p>
            <a:endParaRPr lang="es-MX" dirty="0"/>
          </a:p>
        </p:txBody>
      </p:sp>
      <p:sp>
        <p:nvSpPr>
          <p:cNvPr id="2" name="1 Título"/>
          <p:cNvSpPr>
            <a:spLocks noGrp="1"/>
          </p:cNvSpPr>
          <p:nvPr>
            <p:ph type="title"/>
          </p:nvPr>
        </p:nvSpPr>
        <p:spPr/>
        <p:txBody>
          <a:bodyPr>
            <a:normAutofit/>
          </a:bodyPr>
          <a:lstStyle/>
          <a:p>
            <a:r>
              <a:rPr lang="es-ES_tradnl" sz="2000" b="1" i="1" dirty="0" smtClean="0"/>
              <a:t>ÁREAS DE ACTIVIDAD (FUNCIONES BÁSICAS DE LA EMPRESA)</a:t>
            </a:r>
            <a:r>
              <a:rPr lang="es-MX" sz="2000" dirty="0" smtClean="0"/>
              <a:t/>
            </a:r>
            <a:br>
              <a:rPr lang="es-MX" sz="2000" dirty="0" smtClean="0"/>
            </a:br>
            <a:endParaRPr lang="es-MX"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_tradnl" b="1" dirty="0" smtClean="0"/>
              <a:t>Ingeniería </a:t>
            </a:r>
            <a:r>
              <a:rPr lang="es-ES_tradnl" b="1" dirty="0" smtClean="0"/>
              <a:t>de  planta:</a:t>
            </a:r>
            <a:endParaRPr lang="es-MX" dirty="0" smtClean="0"/>
          </a:p>
          <a:p>
            <a:pPr>
              <a:buNone/>
            </a:pPr>
            <a:r>
              <a:rPr lang="es-ES_tradnl" dirty="0" smtClean="0"/>
              <a:t> </a:t>
            </a:r>
            <a:endParaRPr lang="es-MX" dirty="0" smtClean="0"/>
          </a:p>
          <a:p>
            <a:r>
              <a:rPr lang="es-ES_tradnl" dirty="0" smtClean="0"/>
              <a:t>Diseño de instalaciones y sus especificaciones de construcción</a:t>
            </a:r>
          </a:p>
          <a:p>
            <a:pPr>
              <a:buNone/>
            </a:pPr>
            <a:endParaRPr lang="es-MX" dirty="0" smtClean="0"/>
          </a:p>
          <a:p>
            <a:r>
              <a:rPr lang="es-ES_tradnl" dirty="0" smtClean="0"/>
              <a:t>Mantenimiento y</a:t>
            </a:r>
            <a:r>
              <a:rPr lang="es-ES_tradnl" b="1" dirty="0" smtClean="0"/>
              <a:t> </a:t>
            </a:r>
            <a:r>
              <a:rPr lang="es-ES_tradnl" dirty="0" smtClean="0"/>
              <a:t>control del equipo</a:t>
            </a:r>
            <a:endParaRPr lang="es-MX" dirty="0" smtClean="0"/>
          </a:p>
          <a:p>
            <a:endParaRPr lang="es-MX" dirty="0" smtClean="0"/>
          </a:p>
          <a:p>
            <a:endParaRPr lang="es-MX" dirty="0" smtClean="0"/>
          </a:p>
          <a:p>
            <a:r>
              <a:rPr lang="es-ES_tradnl" b="1" dirty="0" smtClean="0"/>
              <a:t>Ingeniería </a:t>
            </a:r>
            <a:r>
              <a:rPr lang="es-ES_tradnl" b="1" dirty="0" smtClean="0"/>
              <a:t>industrial:</a:t>
            </a:r>
            <a:endParaRPr lang="es-MX" dirty="0" smtClean="0"/>
          </a:p>
          <a:p>
            <a:endParaRPr lang="es-MX" dirty="0" smtClean="0"/>
          </a:p>
          <a:p>
            <a:r>
              <a:rPr lang="es-ES_tradnl" dirty="0" smtClean="0"/>
              <a:t>	Estudio de métodos y procedimientos</a:t>
            </a:r>
            <a:endParaRPr lang="es-MX" dirty="0" smtClean="0"/>
          </a:p>
          <a:p>
            <a:r>
              <a:rPr lang="es-ES_tradnl" dirty="0" smtClean="0"/>
              <a:t>	Medida del trabajo</a:t>
            </a:r>
            <a:endParaRPr lang="es-MX" dirty="0" smtClean="0"/>
          </a:p>
          <a:p>
            <a:r>
              <a:rPr lang="es-ES_tradnl" dirty="0" smtClean="0"/>
              <a:t>	Distribución de la planta</a:t>
            </a:r>
            <a:endParaRPr lang="es-MX" dirty="0" smtClean="0"/>
          </a:p>
          <a:p>
            <a:r>
              <a:rPr lang="es-ES_tradnl" dirty="0" smtClean="0"/>
              <a:t>	Optimización de operaciones</a:t>
            </a:r>
            <a:endParaRPr lang="es-MX" dirty="0" smtClean="0"/>
          </a:p>
          <a:p>
            <a:r>
              <a:rPr lang="es-ES_tradnl" dirty="0" smtClean="0"/>
              <a:t>	Estándares</a:t>
            </a:r>
            <a:endParaRPr lang="es-MX" dirty="0" smtClean="0"/>
          </a:p>
          <a:p>
            <a:endParaRPr lang="es-MX" dirty="0"/>
          </a:p>
        </p:txBody>
      </p:sp>
      <p:sp>
        <p:nvSpPr>
          <p:cNvPr id="4" name="1 Título"/>
          <p:cNvSpPr>
            <a:spLocks noGrp="1"/>
          </p:cNvSpPr>
          <p:nvPr>
            <p:ph type="title"/>
          </p:nvPr>
        </p:nvSpPr>
        <p:spPr>
          <a:xfrm>
            <a:off x="428596" y="214290"/>
            <a:ext cx="8229600" cy="1143000"/>
          </a:xfrm>
        </p:spPr>
        <p:txBody>
          <a:bodyPr>
            <a:normAutofit/>
          </a:bodyPr>
          <a:lstStyle/>
          <a:p>
            <a:r>
              <a:rPr lang="es-ES_tradnl" sz="2000" b="1" i="1" dirty="0" smtClean="0"/>
              <a:t>ÁREAS DE ACTIVIDAD (FUNCIONES BÁSICAS DE LA EMPRESA)</a:t>
            </a:r>
            <a:r>
              <a:rPr lang="es-MX" sz="2000" dirty="0" smtClean="0"/>
              <a:t/>
            </a:r>
            <a:br>
              <a:rPr lang="es-MX" sz="2000" dirty="0" smtClean="0"/>
            </a:br>
            <a:endParaRPr lang="es-MX"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r>
              <a:rPr lang="es-ES_tradnl" b="1" dirty="0" smtClean="0"/>
              <a:t>Planeación </a:t>
            </a:r>
            <a:r>
              <a:rPr lang="es-ES_tradnl" b="1" dirty="0" smtClean="0"/>
              <a:t>y control de la producción:</a:t>
            </a:r>
            <a:endParaRPr lang="es-MX" dirty="0" smtClean="0"/>
          </a:p>
          <a:p>
            <a:r>
              <a:rPr lang="es-ES_tradnl" dirty="0" smtClean="0"/>
              <a:t> </a:t>
            </a:r>
            <a:endParaRPr lang="es-MX" dirty="0" smtClean="0"/>
          </a:p>
          <a:p>
            <a:r>
              <a:rPr lang="es-ES_tradnl" dirty="0" smtClean="0"/>
              <a:t>	Programación</a:t>
            </a:r>
            <a:endParaRPr lang="es-MX" dirty="0" smtClean="0"/>
          </a:p>
          <a:p>
            <a:r>
              <a:rPr lang="es-ES_tradnl" dirty="0" smtClean="0"/>
              <a:t>	Informes de avances de la producción</a:t>
            </a:r>
            <a:endParaRPr lang="es-MX" dirty="0" smtClean="0"/>
          </a:p>
          <a:p>
            <a:r>
              <a:rPr lang="es-ES_tradnl" dirty="0" smtClean="0"/>
              <a:t>	Seguimiento de órdenes</a:t>
            </a:r>
            <a:endParaRPr lang="es-MX" dirty="0" smtClean="0"/>
          </a:p>
          <a:p>
            <a:r>
              <a:rPr lang="es-ES_tradnl" dirty="0" smtClean="0"/>
              <a:t> </a:t>
            </a:r>
            <a:endParaRPr lang="es-MX" dirty="0" smtClean="0"/>
          </a:p>
          <a:p>
            <a:r>
              <a:rPr lang="es-ES_tradnl" dirty="0" smtClean="0"/>
              <a:t> </a:t>
            </a:r>
            <a:endParaRPr lang="es-MX" dirty="0" smtClean="0"/>
          </a:p>
          <a:p>
            <a:pPr lvl="0"/>
            <a:r>
              <a:rPr lang="es-ES_tradnl" b="1" dirty="0" smtClean="0"/>
              <a:t>Abastecimientos</a:t>
            </a:r>
            <a:r>
              <a:rPr lang="es-ES_tradnl" b="1" dirty="0" smtClean="0"/>
              <a:t>:</a:t>
            </a:r>
            <a:endParaRPr lang="es-MX" dirty="0" smtClean="0"/>
          </a:p>
          <a:p>
            <a:r>
              <a:rPr lang="es-ES_tradnl" b="1" dirty="0" smtClean="0"/>
              <a:t> </a:t>
            </a:r>
            <a:endParaRPr lang="es-MX" dirty="0" smtClean="0"/>
          </a:p>
          <a:p>
            <a:r>
              <a:rPr lang="es-ES_tradnl" dirty="0" smtClean="0"/>
              <a:t>	Tráfico</a:t>
            </a:r>
            <a:endParaRPr lang="es-MX" dirty="0" smtClean="0"/>
          </a:p>
          <a:p>
            <a:r>
              <a:rPr lang="es-ES_tradnl" b="1" dirty="0" smtClean="0"/>
              <a:t> </a:t>
            </a:r>
            <a:endParaRPr lang="es-MX" dirty="0" smtClean="0"/>
          </a:p>
          <a:p>
            <a:r>
              <a:rPr lang="es-ES_tradnl" b="1" dirty="0" smtClean="0"/>
              <a:t>	</a:t>
            </a:r>
            <a:r>
              <a:rPr lang="es-ES_tradnl" dirty="0" smtClean="0"/>
              <a:t>Embarques</a:t>
            </a:r>
            <a:endParaRPr lang="es-MX" dirty="0" smtClean="0"/>
          </a:p>
          <a:p>
            <a:r>
              <a:rPr lang="es-ES_tradnl" dirty="0" smtClean="0"/>
              <a:t>	Compras locales e internacionales</a:t>
            </a:r>
            <a:endParaRPr lang="es-MX" dirty="0" smtClean="0"/>
          </a:p>
          <a:p>
            <a:r>
              <a:rPr lang="es-ES_tradnl" dirty="0" smtClean="0"/>
              <a:t>	Control de inventarios</a:t>
            </a:r>
            <a:endParaRPr lang="es-MX" dirty="0" smtClean="0"/>
          </a:p>
          <a:p>
            <a:r>
              <a:rPr lang="es-ES_tradnl" b="1" dirty="0" smtClean="0"/>
              <a:t>	</a:t>
            </a:r>
            <a:r>
              <a:rPr lang="es-ES_tradnl" dirty="0" smtClean="0"/>
              <a:t>Almacén</a:t>
            </a:r>
            <a:endParaRPr lang="es-MX" dirty="0" smtClean="0"/>
          </a:p>
          <a:p>
            <a:r>
              <a:rPr lang="es-ES_tradnl" dirty="0" smtClean="0"/>
              <a:t> </a:t>
            </a:r>
            <a:endParaRPr lang="es-MX" dirty="0" smtClean="0"/>
          </a:p>
          <a:p>
            <a:endParaRPr lang="es-MX" dirty="0"/>
          </a:p>
        </p:txBody>
      </p:sp>
      <p:sp>
        <p:nvSpPr>
          <p:cNvPr id="4" name="1 Título"/>
          <p:cNvSpPr>
            <a:spLocks noGrp="1"/>
          </p:cNvSpPr>
          <p:nvPr>
            <p:ph type="title"/>
          </p:nvPr>
        </p:nvSpPr>
        <p:spPr/>
        <p:txBody>
          <a:bodyPr>
            <a:normAutofit/>
          </a:bodyPr>
          <a:lstStyle/>
          <a:p>
            <a:r>
              <a:rPr lang="es-ES_tradnl" sz="2000" b="1" i="1" dirty="0" smtClean="0"/>
              <a:t>ÁREAS DE ACTIVIDAD (FUNCIONES BÁSICAS DE LA EMPRESA)</a:t>
            </a:r>
            <a:r>
              <a:rPr lang="es-MX" sz="2000" dirty="0" smtClean="0"/>
              <a:t/>
            </a:r>
            <a:br>
              <a:rPr lang="es-MX" sz="2000" dirty="0" smtClean="0"/>
            </a:br>
            <a:endParaRPr lang="es-MX"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_tradnl" b="1" i="1" dirty="0" smtClean="0"/>
              <a:t>MERCADOTECNIA</a:t>
            </a:r>
          </a:p>
          <a:p>
            <a:pPr>
              <a:buNone/>
            </a:pPr>
            <a:endParaRPr lang="es-MX" dirty="0" smtClean="0"/>
          </a:p>
          <a:p>
            <a:r>
              <a:rPr lang="es-ES_tradnl" dirty="0" smtClean="0"/>
              <a:t>Es una función trascendental ya que a través de ella se cumplen algunos de los propósitos institucionales de la empresa.  Su finalidad es la de reunir' los factores y hechos que influyen en el mercado, para crear lo que el consumidor quiere, desea y necesita, distribuyéndolo en forma tal, que esté a su disposición en el momento oportuno, en el lugar preciso y al precio más adecuado.</a:t>
            </a:r>
            <a:endParaRPr lang="es-MX" dirty="0" smtClean="0"/>
          </a:p>
          <a:p>
            <a:endParaRPr lang="es-MX" dirty="0"/>
          </a:p>
        </p:txBody>
      </p:sp>
      <p:sp>
        <p:nvSpPr>
          <p:cNvPr id="3" name="2 Título"/>
          <p:cNvSpPr>
            <a:spLocks noGrp="1"/>
          </p:cNvSpPr>
          <p:nvPr>
            <p:ph type="title"/>
          </p:nvPr>
        </p:nvSpPr>
        <p:spPr/>
        <p:txBody>
          <a:bodyPr>
            <a:normAutofit fontScale="90000"/>
          </a:bodyPr>
          <a:lstStyle/>
          <a:p>
            <a:r>
              <a:rPr lang="es-ES_tradnl" sz="2200" i="1" dirty="0" smtClean="0"/>
              <a:t>ÁREAS DE ACTIVIDAD (FUNCIONES BÁSICAS DE LA EMPRESA)</a:t>
            </a:r>
            <a:r>
              <a:rPr lang="es-MX" sz="4400" dirty="0" smtClean="0"/>
              <a:t/>
            </a:r>
            <a:br>
              <a:rPr lang="es-MX" sz="4400" dirty="0" smtClean="0"/>
            </a:b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_tradnl" b="1" dirty="0" smtClean="0"/>
              <a:t>Fabricación</a:t>
            </a:r>
            <a:r>
              <a:rPr lang="es-ES_tradnl" b="1" dirty="0" smtClean="0"/>
              <a:t>:</a:t>
            </a:r>
            <a:endParaRPr lang="es-MX" dirty="0" smtClean="0"/>
          </a:p>
          <a:p>
            <a:pPr>
              <a:buNone/>
            </a:pPr>
            <a:endParaRPr lang="es-MX" dirty="0" smtClean="0"/>
          </a:p>
          <a:p>
            <a:r>
              <a:rPr lang="es-ES_tradnl" dirty="0" smtClean="0"/>
              <a:t>	Manufacturas</a:t>
            </a:r>
            <a:endParaRPr lang="es-MX" dirty="0" smtClean="0"/>
          </a:p>
          <a:p>
            <a:r>
              <a:rPr lang="es-ES_tradnl" dirty="0" smtClean="0"/>
              <a:t>	Servicios</a:t>
            </a:r>
            <a:endParaRPr lang="es-MX" dirty="0" smtClean="0"/>
          </a:p>
          <a:p>
            <a:pPr>
              <a:buNone/>
            </a:pPr>
            <a:r>
              <a:rPr lang="es-ES_tradnl" dirty="0" smtClean="0"/>
              <a:t> </a:t>
            </a:r>
            <a:endParaRPr lang="es-MX" dirty="0" smtClean="0"/>
          </a:p>
          <a:p>
            <a:r>
              <a:rPr lang="es-ES_tradnl" b="1" dirty="0" smtClean="0"/>
              <a:t>Control </a:t>
            </a:r>
            <a:r>
              <a:rPr lang="es-ES_tradnl" b="1" dirty="0" smtClean="0"/>
              <a:t>de calidad:</a:t>
            </a:r>
          </a:p>
          <a:p>
            <a:pPr>
              <a:buNone/>
            </a:pPr>
            <a:endParaRPr lang="es-MX" dirty="0" smtClean="0"/>
          </a:p>
          <a:p>
            <a:r>
              <a:rPr lang="es-ES_tradnl" dirty="0" smtClean="0"/>
              <a:t>	Normas y especificaciones</a:t>
            </a:r>
            <a:endParaRPr lang="es-MX" dirty="0" smtClean="0"/>
          </a:p>
          <a:p>
            <a:r>
              <a:rPr lang="es-ES_tradnl" dirty="0" smtClean="0"/>
              <a:t>	Inspección y pruebas</a:t>
            </a:r>
            <a:endParaRPr lang="es-MX" dirty="0" smtClean="0"/>
          </a:p>
          <a:p>
            <a:r>
              <a:rPr lang="es-ES_tradnl" dirty="0" smtClean="0"/>
              <a:t>	Registros de inspecciones</a:t>
            </a:r>
            <a:endParaRPr lang="es-MX" dirty="0" smtClean="0"/>
          </a:p>
          <a:p>
            <a:r>
              <a:rPr lang="es-ES_tradnl" dirty="0" smtClean="0"/>
              <a:t>	Métodos de recuperación</a:t>
            </a:r>
            <a:endParaRPr lang="es-MX" dirty="0" smtClean="0"/>
          </a:p>
          <a:p>
            <a:endParaRPr lang="es-MX" dirty="0" smtClean="0"/>
          </a:p>
          <a:p>
            <a:endParaRPr lang="es-MX" dirty="0"/>
          </a:p>
        </p:txBody>
      </p:sp>
      <p:sp>
        <p:nvSpPr>
          <p:cNvPr id="4" name="1 Título"/>
          <p:cNvSpPr>
            <a:spLocks noGrp="1"/>
          </p:cNvSpPr>
          <p:nvPr>
            <p:ph type="title"/>
          </p:nvPr>
        </p:nvSpPr>
        <p:spPr/>
        <p:txBody>
          <a:bodyPr>
            <a:normAutofit/>
          </a:bodyPr>
          <a:lstStyle/>
          <a:p>
            <a:r>
              <a:rPr lang="es-ES_tradnl" sz="2000" b="1" i="1" dirty="0" smtClean="0"/>
              <a:t>ÁREAS DE ACTIVIDAD (FUNCIONES BÁSICAS DE LA EMPRESA)</a:t>
            </a:r>
            <a:r>
              <a:rPr lang="es-MX" sz="2000" dirty="0" smtClean="0"/>
              <a:t/>
            </a:r>
            <a:br>
              <a:rPr lang="es-MX" sz="2000" dirty="0" smtClean="0"/>
            </a:br>
            <a:endParaRPr lang="es-MX"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lvl="0">
              <a:buNone/>
            </a:pPr>
            <a:r>
              <a:rPr lang="es-ES_tradnl" b="1" dirty="0" smtClean="0"/>
              <a:t> </a:t>
            </a:r>
            <a:r>
              <a:rPr lang="es-ES_tradnl" b="1" dirty="0" smtClean="0"/>
              <a:t>Investigación de mercados</a:t>
            </a:r>
            <a:endParaRPr lang="es-MX" dirty="0" smtClean="0"/>
          </a:p>
          <a:p>
            <a:endParaRPr lang="es-MX" dirty="0" smtClean="0"/>
          </a:p>
          <a:p>
            <a:r>
              <a:rPr lang="es-ES_tradnl" i="1" dirty="0" smtClean="0"/>
              <a:t>	</a:t>
            </a:r>
            <a:r>
              <a:rPr lang="es-ES_tradnl" dirty="0" smtClean="0"/>
              <a:t>Conocer consumidores potenciales</a:t>
            </a:r>
            <a:endParaRPr lang="es-MX" dirty="0" smtClean="0"/>
          </a:p>
          <a:p>
            <a:endParaRPr lang="es-MX" dirty="0" smtClean="0"/>
          </a:p>
          <a:p>
            <a:endParaRPr lang="es-MX" dirty="0" smtClean="0"/>
          </a:p>
          <a:p>
            <a:pPr marL="624078" indent="-514350">
              <a:buNone/>
            </a:pPr>
            <a:r>
              <a:rPr lang="es-ES_tradnl" b="1" dirty="0" smtClean="0"/>
              <a:t>Planeación y desarrollo del producto:</a:t>
            </a:r>
          </a:p>
          <a:p>
            <a:pPr marL="624078" indent="-514350">
              <a:buNone/>
            </a:pPr>
            <a:endParaRPr lang="es-MX" dirty="0" smtClean="0"/>
          </a:p>
          <a:p>
            <a:r>
              <a:rPr lang="es-ES_tradnl" dirty="0" smtClean="0"/>
              <a:t>	Empaque</a:t>
            </a:r>
            <a:endParaRPr lang="es-MX" dirty="0" smtClean="0"/>
          </a:p>
          <a:p>
            <a:r>
              <a:rPr lang="es-ES_tradnl" dirty="0" smtClean="0"/>
              <a:t>	Marca</a:t>
            </a:r>
            <a:endParaRPr lang="es-MX" dirty="0" smtClean="0"/>
          </a:p>
          <a:p>
            <a:pPr>
              <a:buNone/>
            </a:pPr>
            <a:r>
              <a:rPr lang="es-ES_tradnl" dirty="0" smtClean="0"/>
              <a:t> </a:t>
            </a:r>
            <a:endParaRPr lang="es-MX" dirty="0" smtClean="0"/>
          </a:p>
          <a:p>
            <a:endParaRPr lang="es-MX" dirty="0" smtClean="0"/>
          </a:p>
          <a:p>
            <a:pPr lvl="0">
              <a:buNone/>
            </a:pPr>
            <a:r>
              <a:rPr lang="es-ES_tradnl" b="1" i="1" dirty="0" smtClean="0"/>
              <a:t>Precio</a:t>
            </a:r>
            <a:r>
              <a:rPr lang="es-ES_tradnl" b="1" i="1" dirty="0" smtClean="0"/>
              <a:t>:</a:t>
            </a:r>
            <a:endParaRPr lang="es-MX" dirty="0" smtClean="0"/>
          </a:p>
          <a:p>
            <a:pPr>
              <a:buNone/>
            </a:pPr>
            <a:r>
              <a:rPr lang="es-ES_tradnl" i="1" dirty="0" smtClean="0"/>
              <a:t> </a:t>
            </a:r>
            <a:endParaRPr lang="es-MX" dirty="0" smtClean="0"/>
          </a:p>
          <a:p>
            <a:r>
              <a:rPr lang="es-ES_tradnl" i="1" dirty="0" smtClean="0"/>
              <a:t>	</a:t>
            </a:r>
            <a:r>
              <a:rPr lang="es-ES_tradnl" dirty="0" smtClean="0"/>
              <a:t>Competencia</a:t>
            </a:r>
            <a:endParaRPr lang="es-MX" dirty="0" smtClean="0"/>
          </a:p>
          <a:p>
            <a:r>
              <a:rPr lang="es-ES_tradnl" dirty="0" smtClean="0"/>
              <a:t>	Demanda</a:t>
            </a:r>
            <a:endParaRPr lang="es-MX" dirty="0" smtClean="0"/>
          </a:p>
          <a:p>
            <a:r>
              <a:rPr lang="es-ES_tradnl" dirty="0" smtClean="0"/>
              <a:t>	Costos</a:t>
            </a:r>
            <a:endParaRPr lang="es-MX" dirty="0" smtClean="0"/>
          </a:p>
          <a:p>
            <a:endParaRPr lang="es-MX" dirty="0"/>
          </a:p>
        </p:txBody>
      </p:sp>
      <p:sp>
        <p:nvSpPr>
          <p:cNvPr id="3" name="2 Título"/>
          <p:cNvSpPr>
            <a:spLocks noGrp="1"/>
          </p:cNvSpPr>
          <p:nvPr>
            <p:ph type="title"/>
          </p:nvPr>
        </p:nvSpPr>
        <p:spPr/>
        <p:txBody>
          <a:bodyPr>
            <a:normAutofit fontScale="90000"/>
          </a:bodyPr>
          <a:lstStyle/>
          <a:p>
            <a:r>
              <a:rPr lang="es-ES_tradnl" sz="2200" i="1" dirty="0" smtClean="0"/>
              <a:t>ÁREAS DE ACTIVIDAD (FUNCIONES BÁSICAS DE LA EMPRESA)</a:t>
            </a:r>
            <a:r>
              <a:rPr lang="es-MX" sz="4400" dirty="0" smtClean="0"/>
              <a:t/>
            </a:r>
            <a:br>
              <a:rPr lang="es-MX" sz="4400" dirty="0" smtClean="0"/>
            </a:br>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buNone/>
            </a:pPr>
            <a:r>
              <a:rPr lang="es-ES_tradnl" b="1" dirty="0" smtClean="0"/>
              <a:t>Distribución </a:t>
            </a:r>
            <a:r>
              <a:rPr lang="es-ES_tradnl" b="1" dirty="0" smtClean="0"/>
              <a:t>y logística:</a:t>
            </a:r>
            <a:endParaRPr lang="es-MX" dirty="0" smtClean="0"/>
          </a:p>
          <a:p>
            <a:r>
              <a:rPr lang="es-ES_tradnl" dirty="0" smtClean="0"/>
              <a:t>	Como hacer llegar el producto al cliente</a:t>
            </a:r>
            <a:endParaRPr lang="es-MX" dirty="0" smtClean="0"/>
          </a:p>
          <a:p>
            <a:endParaRPr lang="es-MX" dirty="0" smtClean="0"/>
          </a:p>
          <a:p>
            <a:pPr>
              <a:buNone/>
            </a:pPr>
            <a:endParaRPr lang="es-MX" dirty="0" smtClean="0"/>
          </a:p>
          <a:p>
            <a:r>
              <a:rPr lang="es-ES_tradnl" b="1" dirty="0" smtClean="0"/>
              <a:t>Administración </a:t>
            </a:r>
            <a:r>
              <a:rPr lang="es-ES_tradnl" b="1" dirty="0" smtClean="0"/>
              <a:t>de ventas:</a:t>
            </a:r>
            <a:endParaRPr lang="es-MX" dirty="0" smtClean="0"/>
          </a:p>
          <a:p>
            <a:pPr>
              <a:buNone/>
            </a:pPr>
            <a:r>
              <a:rPr lang="es-ES_tradnl" dirty="0" smtClean="0"/>
              <a:t> </a:t>
            </a:r>
            <a:endParaRPr lang="es-MX" dirty="0" smtClean="0"/>
          </a:p>
          <a:p>
            <a:r>
              <a:rPr lang="es-ES_tradnl" dirty="0" smtClean="0"/>
              <a:t>	Actividades de ventas</a:t>
            </a:r>
            <a:endParaRPr lang="es-MX" dirty="0" smtClean="0"/>
          </a:p>
          <a:p>
            <a:pPr>
              <a:buNone/>
            </a:pPr>
            <a:endParaRPr lang="es-MX" dirty="0" smtClean="0"/>
          </a:p>
          <a:p>
            <a:endParaRPr lang="es-MX" dirty="0"/>
          </a:p>
        </p:txBody>
      </p:sp>
      <p:sp>
        <p:nvSpPr>
          <p:cNvPr id="3" name="2 Título"/>
          <p:cNvSpPr>
            <a:spLocks noGrp="1"/>
          </p:cNvSpPr>
          <p:nvPr>
            <p:ph type="title"/>
          </p:nvPr>
        </p:nvSpPr>
        <p:spPr/>
        <p:txBody>
          <a:bodyPr>
            <a:normAutofit fontScale="90000"/>
          </a:bodyPr>
          <a:lstStyle/>
          <a:p>
            <a:r>
              <a:rPr lang="es-ES_tradnl" sz="2200" i="1" dirty="0" smtClean="0"/>
              <a:t>ÁREAS DE ACTIVIDAD (FUNCIONES BÁSICAS DE LA EMPRESA)</a:t>
            </a:r>
            <a:r>
              <a:rPr lang="es-MX" sz="7200" dirty="0" smtClean="0"/>
              <a:t/>
            </a:r>
            <a:br>
              <a:rPr lang="es-MX" sz="7200" dirty="0" smtClean="0"/>
            </a:b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_tradnl" b="1" dirty="0" smtClean="0"/>
              <a:t>Comunicación</a:t>
            </a:r>
            <a:r>
              <a:rPr lang="es-ES_tradnl" b="1" dirty="0" smtClean="0"/>
              <a:t>:</a:t>
            </a:r>
            <a:endParaRPr lang="es-MX" dirty="0" smtClean="0"/>
          </a:p>
          <a:p>
            <a:endParaRPr lang="es-MX" dirty="0" smtClean="0"/>
          </a:p>
          <a:p>
            <a:r>
              <a:rPr lang="es-ES_tradnl" dirty="0" smtClean="0"/>
              <a:t>	Promoción de ventas</a:t>
            </a:r>
            <a:endParaRPr lang="es-MX" dirty="0" smtClean="0"/>
          </a:p>
          <a:p>
            <a:r>
              <a:rPr lang="es-ES_tradnl" dirty="0" smtClean="0"/>
              <a:t>	Publicidad</a:t>
            </a:r>
            <a:endParaRPr lang="es-MX" dirty="0" smtClean="0"/>
          </a:p>
          <a:p>
            <a:r>
              <a:rPr lang="es-ES_tradnl" dirty="0" smtClean="0"/>
              <a:t>	Relaciones públicas</a:t>
            </a:r>
            <a:endParaRPr lang="es-MX" dirty="0" smtClean="0"/>
          </a:p>
          <a:p>
            <a:endParaRPr lang="es-MX" dirty="0" smtClean="0"/>
          </a:p>
          <a:p>
            <a:endParaRPr lang="es-MX" dirty="0" smtClean="0"/>
          </a:p>
          <a:p>
            <a:r>
              <a:rPr lang="es-ES_tradnl" b="1" dirty="0" smtClean="0"/>
              <a:t>Estrategias </a:t>
            </a:r>
            <a:r>
              <a:rPr lang="es-ES_tradnl" b="1" dirty="0" smtClean="0"/>
              <a:t>de mercadeo</a:t>
            </a:r>
            <a:endParaRPr lang="es-MX" dirty="0" smtClean="0"/>
          </a:p>
          <a:p>
            <a:pPr>
              <a:buNone/>
            </a:pPr>
            <a:endParaRPr lang="es-MX" dirty="0" smtClean="0"/>
          </a:p>
          <a:p>
            <a:r>
              <a:rPr lang="es-ES_tradnl" dirty="0" smtClean="0"/>
              <a:t>      Mantener el flujo de productos del productor al consumidor</a:t>
            </a:r>
            <a:endParaRPr lang="es-MX" dirty="0" smtClean="0"/>
          </a:p>
          <a:p>
            <a:endParaRPr lang="es-MX" dirty="0" smtClean="0"/>
          </a:p>
          <a:p>
            <a:endParaRPr lang="es-MX" dirty="0"/>
          </a:p>
        </p:txBody>
      </p:sp>
      <p:sp>
        <p:nvSpPr>
          <p:cNvPr id="3" name="2 Título"/>
          <p:cNvSpPr>
            <a:spLocks noGrp="1"/>
          </p:cNvSpPr>
          <p:nvPr>
            <p:ph type="title"/>
          </p:nvPr>
        </p:nvSpPr>
        <p:spPr/>
        <p:txBody>
          <a:bodyPr>
            <a:normAutofit fontScale="90000"/>
          </a:bodyPr>
          <a:lstStyle/>
          <a:p>
            <a:r>
              <a:rPr lang="es-ES_tradnl" sz="2200" i="1" dirty="0" smtClean="0"/>
              <a:t>ÁREAS DE ACTIVIDAD (FUNCIONES BÁSICAS DE LA EMPRESA)</a:t>
            </a:r>
            <a:r>
              <a:rPr lang="es-MX" sz="7200" dirty="0" smtClean="0"/>
              <a:t/>
            </a:r>
            <a:br>
              <a:rPr lang="es-MX" sz="7200" dirty="0" smtClean="0"/>
            </a:b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smtClean="0"/>
          </a:p>
          <a:p>
            <a:endParaRPr lang="es-ES" dirty="0" smtClean="0"/>
          </a:p>
          <a:p>
            <a:r>
              <a:rPr lang="es-ES" dirty="0" smtClean="0"/>
              <a:t>Diccionario de la Real Academia Española. La entidad integrada por el capital y el trabajo, como factores de producción y dedicada a actividades industriales, mercantiles o de prestación de servicios, con fines lucrativos y la consiguiente responsabilidad.</a:t>
            </a:r>
            <a:endParaRPr lang="es-MX" dirty="0"/>
          </a:p>
        </p:txBody>
      </p:sp>
      <p:sp>
        <p:nvSpPr>
          <p:cNvPr id="2" name="1 Título"/>
          <p:cNvSpPr>
            <a:spLocks noGrp="1"/>
          </p:cNvSpPr>
          <p:nvPr>
            <p:ph type="title"/>
          </p:nvPr>
        </p:nvSpPr>
        <p:spPr/>
        <p:txBody>
          <a:bodyPr/>
          <a:lstStyle/>
          <a:p>
            <a:r>
              <a:rPr lang="es-ES" dirty="0" smtClean="0"/>
              <a:t>Conceptos</a:t>
            </a:r>
            <a:endParaRPr lang="es-MX" dirty="0"/>
          </a:p>
        </p:txBody>
      </p:sp>
      <p:pic>
        <p:nvPicPr>
          <p:cNvPr id="3074" name="Picture 2" descr="Ver imagen en tamaño completo">
            <a:hlinkClick r:id="rId2"/>
          </p:cNvPr>
          <p:cNvPicPr>
            <a:picLocks noChangeAspect="1" noChangeArrowheads="1"/>
          </p:cNvPicPr>
          <p:nvPr/>
        </p:nvPicPr>
        <p:blipFill>
          <a:blip r:embed="rId3" cstate="print"/>
          <a:srcRect/>
          <a:stretch>
            <a:fillRect/>
          </a:stretch>
        </p:blipFill>
        <p:spPr bwMode="auto">
          <a:xfrm>
            <a:off x="6786578" y="214290"/>
            <a:ext cx="1643074" cy="109538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MX" dirty="0" smtClean="0"/>
          </a:p>
          <a:p>
            <a:r>
              <a:rPr lang="es-ES_tradnl" dirty="0" smtClean="0"/>
              <a:t>De vital importancia es esta función, ya que toda empresa trabaja con base en constantes movimientos de dinero.  Esta área se encarga de la obtención de fondos y del suministro del capital que se utiliza en el funcionamiento de la empresa, procurando disponer con los medios económicos necesarios para cada uno de los departamentos, con el objeto de que puedan funcionar debidamente.</a:t>
            </a:r>
            <a:endParaRPr lang="es-MX" dirty="0" smtClean="0"/>
          </a:p>
          <a:p>
            <a:endParaRPr lang="es-MX" dirty="0"/>
          </a:p>
        </p:txBody>
      </p:sp>
      <p:sp>
        <p:nvSpPr>
          <p:cNvPr id="3" name="2 Título"/>
          <p:cNvSpPr>
            <a:spLocks noGrp="1"/>
          </p:cNvSpPr>
          <p:nvPr>
            <p:ph type="title"/>
          </p:nvPr>
        </p:nvSpPr>
        <p:spPr/>
        <p:txBody>
          <a:bodyPr>
            <a:normAutofit fontScale="90000"/>
          </a:bodyPr>
          <a:lstStyle/>
          <a:p>
            <a:r>
              <a:rPr lang="es-ES_tradnl" i="1" dirty="0" smtClean="0"/>
              <a:t>FINANZAS</a:t>
            </a:r>
            <a:r>
              <a:rPr lang="es-MX" dirty="0" smtClean="0"/>
              <a:t/>
            </a:r>
            <a:br>
              <a:rPr lang="es-MX" dirty="0" smtClean="0"/>
            </a:br>
            <a:endParaRPr lang="es-MX"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714356"/>
            <a:ext cx="8258204" cy="5715040"/>
          </a:xfrm>
        </p:spPr>
        <p:txBody>
          <a:bodyPr>
            <a:normAutofit fontScale="77500" lnSpcReduction="20000"/>
          </a:bodyPr>
          <a:lstStyle/>
          <a:p>
            <a:r>
              <a:rPr lang="es-ES_tradnl" b="1" dirty="0" smtClean="0"/>
              <a:t>1.	Financiamiento:</a:t>
            </a:r>
            <a:endParaRPr lang="es-MX" dirty="0" smtClean="0"/>
          </a:p>
          <a:p>
            <a:pPr>
              <a:buNone/>
            </a:pPr>
            <a:endParaRPr lang="es-MX" dirty="0" smtClean="0"/>
          </a:p>
          <a:p>
            <a:r>
              <a:rPr lang="es-ES_tradnl" dirty="0" smtClean="0"/>
              <a:t>	Planeación financiera</a:t>
            </a:r>
            <a:endParaRPr lang="es-MX" dirty="0" smtClean="0"/>
          </a:p>
          <a:p>
            <a:r>
              <a:rPr lang="es-ES_tradnl" dirty="0" smtClean="0"/>
              <a:t>	Relaciones financieras</a:t>
            </a:r>
            <a:endParaRPr lang="es-MX" dirty="0" smtClean="0"/>
          </a:p>
          <a:p>
            <a:r>
              <a:rPr lang="es-ES_tradnl" dirty="0" smtClean="0"/>
              <a:t>	Tesorería</a:t>
            </a:r>
            <a:endParaRPr lang="es-MX" dirty="0" smtClean="0"/>
          </a:p>
          <a:p>
            <a:r>
              <a:rPr lang="es-ES_tradnl" dirty="0" smtClean="0"/>
              <a:t>	Obtención de recursos</a:t>
            </a:r>
            <a:endParaRPr lang="es-MX" dirty="0" smtClean="0"/>
          </a:p>
          <a:p>
            <a:r>
              <a:rPr lang="es-ES_tradnl" dirty="0" smtClean="0"/>
              <a:t>	Inversiones</a:t>
            </a:r>
            <a:endParaRPr lang="es-MX" dirty="0" smtClean="0"/>
          </a:p>
          <a:p>
            <a:pPr>
              <a:buNone/>
            </a:pPr>
            <a:endParaRPr lang="es-ES_tradnl" dirty="0" smtClean="0"/>
          </a:p>
          <a:p>
            <a:pPr>
              <a:buNone/>
            </a:pPr>
            <a:endParaRPr lang="es-MX" dirty="0" smtClean="0"/>
          </a:p>
          <a:p>
            <a:pPr lvl="0"/>
            <a:r>
              <a:rPr lang="es-ES_tradnl" b="1" dirty="0" smtClean="0"/>
              <a:t>Contraloría:</a:t>
            </a:r>
            <a:endParaRPr lang="es-MX" dirty="0" smtClean="0"/>
          </a:p>
          <a:p>
            <a:pPr>
              <a:buNone/>
            </a:pPr>
            <a:endParaRPr lang="es-MX" dirty="0" smtClean="0"/>
          </a:p>
          <a:p>
            <a:r>
              <a:rPr lang="es-ES_tradnl" dirty="0" smtClean="0"/>
              <a:t>	Contabilidad general</a:t>
            </a:r>
            <a:endParaRPr lang="es-MX" dirty="0" smtClean="0"/>
          </a:p>
          <a:p>
            <a:r>
              <a:rPr lang="es-ES_tradnl" dirty="0" smtClean="0"/>
              <a:t>	Contabilidad de gastos</a:t>
            </a:r>
            <a:endParaRPr lang="es-MX" dirty="0" smtClean="0"/>
          </a:p>
          <a:p>
            <a:r>
              <a:rPr lang="es-ES_tradnl" dirty="0" smtClean="0"/>
              <a:t>	Presupuestos</a:t>
            </a:r>
            <a:endParaRPr lang="es-MX" dirty="0" smtClean="0"/>
          </a:p>
          <a:p>
            <a:r>
              <a:rPr lang="es-ES_tradnl" dirty="0" smtClean="0"/>
              <a:t>	Auditoría interna</a:t>
            </a:r>
            <a:endParaRPr lang="es-MX" dirty="0" smtClean="0"/>
          </a:p>
          <a:p>
            <a:r>
              <a:rPr lang="es-ES_tradnl" dirty="0" smtClean="0"/>
              <a:t>	Estadística</a:t>
            </a:r>
            <a:endParaRPr lang="es-MX" dirty="0" smtClean="0"/>
          </a:p>
          <a:p>
            <a:r>
              <a:rPr lang="es-ES_tradnl" dirty="0" smtClean="0"/>
              <a:t>	Crédito y cobranzas</a:t>
            </a:r>
            <a:endParaRPr lang="es-MX" dirty="0" smtClean="0"/>
          </a:p>
          <a:p>
            <a:r>
              <a:rPr lang="es-ES_tradnl" dirty="0" smtClean="0"/>
              <a:t>	Impuestos</a:t>
            </a:r>
            <a:endParaRPr lang="es-MX" dirty="0" smtClean="0"/>
          </a:p>
          <a:p>
            <a:endParaRPr lang="es-MX"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a:buNone/>
            </a:pPr>
            <a:endParaRPr lang="es-MX" dirty="0" smtClean="0"/>
          </a:p>
          <a:p>
            <a:pPr lvl="0"/>
            <a:r>
              <a:rPr lang="es-ES_tradnl" b="1" dirty="0" smtClean="0"/>
              <a:t>Contratación y empleo:</a:t>
            </a:r>
            <a:endParaRPr lang="es-MX" dirty="0" smtClean="0"/>
          </a:p>
          <a:p>
            <a:pPr>
              <a:buNone/>
            </a:pPr>
            <a:endParaRPr lang="es-MX" dirty="0" smtClean="0"/>
          </a:p>
          <a:p>
            <a:r>
              <a:rPr lang="es-ES_tradnl" dirty="0" smtClean="0"/>
              <a:t>	Reclutamiento</a:t>
            </a:r>
            <a:endParaRPr lang="es-MX" dirty="0" smtClean="0"/>
          </a:p>
          <a:p>
            <a:r>
              <a:rPr lang="es-ES_tradnl" dirty="0" smtClean="0"/>
              <a:t>	Selección</a:t>
            </a:r>
            <a:endParaRPr lang="es-MX" dirty="0" smtClean="0"/>
          </a:p>
          <a:p>
            <a:r>
              <a:rPr lang="es-ES_tradnl" dirty="0" smtClean="0"/>
              <a:t>	Contratación</a:t>
            </a:r>
            <a:endParaRPr lang="es-MX" dirty="0" smtClean="0"/>
          </a:p>
          <a:p>
            <a:r>
              <a:rPr lang="es-ES_tradnl" dirty="0" smtClean="0"/>
              <a:t>	Inducción</a:t>
            </a:r>
            <a:endParaRPr lang="es-MX" dirty="0" smtClean="0"/>
          </a:p>
          <a:p>
            <a:r>
              <a:rPr lang="es-ES_tradnl" dirty="0" smtClean="0"/>
              <a:t>	Promoción</a:t>
            </a:r>
            <a:endParaRPr lang="es-MX" dirty="0" smtClean="0"/>
          </a:p>
          <a:p>
            <a:r>
              <a:rPr lang="es-ES_tradnl" dirty="0" smtClean="0"/>
              <a:t>	Transferencias</a:t>
            </a:r>
            <a:endParaRPr lang="es-MX" dirty="0" smtClean="0"/>
          </a:p>
          <a:p>
            <a:endParaRPr lang="es-MX" dirty="0" smtClean="0"/>
          </a:p>
          <a:p>
            <a:pPr lvl="0"/>
            <a:r>
              <a:rPr lang="es-ES_tradnl" b="1" dirty="0" smtClean="0"/>
              <a:t>Capacitación y desarrollo:</a:t>
            </a:r>
            <a:endParaRPr lang="es-MX" dirty="0" smtClean="0"/>
          </a:p>
          <a:p>
            <a:endParaRPr lang="es-MX" dirty="0" smtClean="0"/>
          </a:p>
          <a:p>
            <a:r>
              <a:rPr lang="es-ES_tradnl" dirty="0" smtClean="0"/>
              <a:t>Entrenamiento</a:t>
            </a:r>
            <a:endParaRPr lang="es-MX" dirty="0" smtClean="0"/>
          </a:p>
          <a:p>
            <a:r>
              <a:rPr lang="es-ES_tradnl" dirty="0" smtClean="0"/>
              <a:t>Capacitación</a:t>
            </a:r>
            <a:endParaRPr lang="es-MX" dirty="0" smtClean="0"/>
          </a:p>
          <a:p>
            <a:r>
              <a:rPr lang="es-ES_tradnl" dirty="0" smtClean="0"/>
              <a:t>Adiestramiento</a:t>
            </a:r>
            <a:endParaRPr lang="es-MX" dirty="0" smtClean="0"/>
          </a:p>
          <a:p>
            <a:r>
              <a:rPr lang="es-ES_tradnl" dirty="0" smtClean="0"/>
              <a:t>Desarrollo del empleado</a:t>
            </a:r>
            <a:endParaRPr lang="es-MX" dirty="0" smtClean="0"/>
          </a:p>
          <a:p>
            <a:endParaRPr lang="es-MX" dirty="0" smtClean="0"/>
          </a:p>
          <a:p>
            <a:endParaRPr lang="es-MX" dirty="0"/>
          </a:p>
        </p:txBody>
      </p:sp>
      <p:sp>
        <p:nvSpPr>
          <p:cNvPr id="3" name="2 Título"/>
          <p:cNvSpPr>
            <a:spLocks noGrp="1"/>
          </p:cNvSpPr>
          <p:nvPr>
            <p:ph type="title"/>
          </p:nvPr>
        </p:nvSpPr>
        <p:spPr/>
        <p:txBody>
          <a:bodyPr/>
          <a:lstStyle/>
          <a:p>
            <a:r>
              <a:rPr lang="es-ES" dirty="0" smtClean="0"/>
              <a:t>Recursos Humanos</a:t>
            </a:r>
            <a:endParaRPr lang="es-MX"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pPr lvl="0"/>
            <a:r>
              <a:rPr lang="es-ES_tradnl" b="1" dirty="0" smtClean="0"/>
              <a:t>Sueldos y salarios:</a:t>
            </a:r>
            <a:endParaRPr lang="es-MX" dirty="0" smtClean="0"/>
          </a:p>
          <a:p>
            <a:pPr>
              <a:buNone/>
            </a:pPr>
            <a:endParaRPr lang="es-MX" dirty="0" smtClean="0"/>
          </a:p>
          <a:p>
            <a:r>
              <a:rPr lang="es-ES_tradnl" dirty="0" smtClean="0"/>
              <a:t>Descripción de puestos</a:t>
            </a:r>
            <a:endParaRPr lang="es-MX" dirty="0" smtClean="0"/>
          </a:p>
          <a:p>
            <a:r>
              <a:rPr lang="es-ES_tradnl" dirty="0" smtClean="0"/>
              <a:t>Análisis y valuación de puestos</a:t>
            </a:r>
            <a:endParaRPr lang="es-MX" dirty="0" smtClean="0"/>
          </a:p>
          <a:p>
            <a:r>
              <a:rPr lang="es-ES_tradnl" dirty="0" smtClean="0"/>
              <a:t>Calificación de méritos</a:t>
            </a:r>
            <a:endParaRPr lang="es-MX" dirty="0" smtClean="0"/>
          </a:p>
          <a:p>
            <a:r>
              <a:rPr lang="es-ES_tradnl" dirty="0" smtClean="0"/>
              <a:t>Remuneración y vacaciones</a:t>
            </a:r>
            <a:endParaRPr lang="es-MX" dirty="0" smtClean="0"/>
          </a:p>
          <a:p>
            <a:pPr>
              <a:buNone/>
            </a:pPr>
            <a:endParaRPr lang="es-MX" dirty="0" smtClean="0"/>
          </a:p>
          <a:p>
            <a:pPr lvl="0"/>
            <a:r>
              <a:rPr lang="es-ES_tradnl" b="1" dirty="0" smtClean="0"/>
              <a:t>Relaciones </a:t>
            </a:r>
            <a:r>
              <a:rPr lang="es-ES_tradnl" b="1" dirty="0" smtClean="0"/>
              <a:t>laborales</a:t>
            </a:r>
            <a:endParaRPr lang="es-MX" dirty="0" smtClean="0"/>
          </a:p>
          <a:p>
            <a:r>
              <a:rPr lang="es-ES_tradnl" dirty="0" smtClean="0"/>
              <a:t>Comunicación</a:t>
            </a:r>
            <a:endParaRPr lang="es-MX" dirty="0" smtClean="0"/>
          </a:p>
          <a:p>
            <a:r>
              <a:rPr lang="es-ES_tradnl" dirty="0" smtClean="0"/>
              <a:t>Contratación colectiva</a:t>
            </a:r>
            <a:endParaRPr lang="es-MX" dirty="0" smtClean="0"/>
          </a:p>
          <a:p>
            <a:r>
              <a:rPr lang="es-ES_tradnl" dirty="0" smtClean="0"/>
              <a:t>Disciplina</a:t>
            </a:r>
          </a:p>
          <a:p>
            <a:r>
              <a:rPr lang="es-ES_tradnl" dirty="0" smtClean="0"/>
              <a:t>Investigación </a:t>
            </a:r>
            <a:r>
              <a:rPr lang="es-ES_tradnl" dirty="0" smtClean="0"/>
              <a:t>de personal</a:t>
            </a:r>
            <a:endParaRPr lang="es-MX" dirty="0" smtClean="0"/>
          </a:p>
          <a:p>
            <a:r>
              <a:rPr lang="es-ES_tradnl" dirty="0" smtClean="0"/>
              <a:t>Relaciones </a:t>
            </a:r>
            <a:r>
              <a:rPr lang="es-ES_tradnl" dirty="0" smtClean="0"/>
              <a:t>de trabajo</a:t>
            </a:r>
            <a:endParaRPr lang="es-MX" dirty="0" smtClean="0"/>
          </a:p>
          <a:p>
            <a:endParaRPr lang="es-ES_tradnl" dirty="0" smtClean="0"/>
          </a:p>
          <a:p>
            <a:endParaRPr lang="es-MX" dirty="0" smtClean="0"/>
          </a:p>
          <a:p>
            <a:endParaRPr lang="es-MX" dirty="0"/>
          </a:p>
        </p:txBody>
      </p:sp>
      <p:sp>
        <p:nvSpPr>
          <p:cNvPr id="3" name="2 Título"/>
          <p:cNvSpPr>
            <a:spLocks noGrp="1"/>
          </p:cNvSpPr>
          <p:nvPr>
            <p:ph type="title"/>
          </p:nvPr>
        </p:nvSpPr>
        <p:spPr/>
        <p:txBody>
          <a:bodyPr/>
          <a:lstStyle/>
          <a:p>
            <a:r>
              <a:rPr lang="es-ES" dirty="0" smtClean="0"/>
              <a:t>Recursos Humanos</a:t>
            </a:r>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_tradnl" b="1" dirty="0" smtClean="0"/>
              <a:t>Servicios y  prestaciones:</a:t>
            </a:r>
            <a:endParaRPr lang="es-MX" dirty="0" smtClean="0"/>
          </a:p>
          <a:p>
            <a:endParaRPr lang="es-MX" dirty="0" smtClean="0"/>
          </a:p>
          <a:p>
            <a:r>
              <a:rPr lang="es-ES_tradnl" dirty="0" smtClean="0"/>
              <a:t>	Actividades recreativas</a:t>
            </a:r>
            <a:endParaRPr lang="es-MX" dirty="0" smtClean="0"/>
          </a:p>
          <a:p>
            <a:r>
              <a:rPr lang="es-ES_tradnl" dirty="0" smtClean="0"/>
              <a:t>	Actividades culturales</a:t>
            </a:r>
            <a:endParaRPr lang="es-MX" dirty="0" smtClean="0"/>
          </a:p>
          <a:p>
            <a:r>
              <a:rPr lang="es-ES_tradnl" dirty="0" smtClean="0"/>
              <a:t>	Prestaciones</a:t>
            </a:r>
            <a:endParaRPr lang="es-MX" dirty="0" smtClean="0"/>
          </a:p>
          <a:p>
            <a:endParaRPr lang="es-MX" dirty="0" smtClean="0"/>
          </a:p>
          <a:p>
            <a:pPr>
              <a:buNone/>
            </a:pPr>
            <a:endParaRPr lang="es-MX" dirty="0" smtClean="0"/>
          </a:p>
          <a:p>
            <a:pPr>
              <a:buNone/>
            </a:pPr>
            <a:endParaRPr lang="es-MX" dirty="0" smtClean="0"/>
          </a:p>
          <a:p>
            <a:pPr>
              <a:buNone/>
            </a:pPr>
            <a:r>
              <a:rPr lang="es-ES_tradnl" b="1" dirty="0" smtClean="0"/>
              <a:t> </a:t>
            </a:r>
            <a:r>
              <a:rPr lang="es-ES_tradnl" b="1" dirty="0" smtClean="0"/>
              <a:t>Higiene y seguridad industrial:</a:t>
            </a:r>
            <a:endParaRPr lang="es-MX" dirty="0" smtClean="0"/>
          </a:p>
          <a:p>
            <a:endParaRPr lang="es-MX" dirty="0" smtClean="0"/>
          </a:p>
          <a:p>
            <a:r>
              <a:rPr lang="es-ES_tradnl" dirty="0" smtClean="0"/>
              <a:t>	Programas de seguridad e higiene</a:t>
            </a:r>
            <a:endParaRPr lang="es-MX" dirty="0" smtClean="0"/>
          </a:p>
          <a:p>
            <a:r>
              <a:rPr lang="es-ES_tradnl" dirty="0" smtClean="0"/>
              <a:t>	Campañas de promoción</a:t>
            </a:r>
            <a:endParaRPr lang="es-MX" dirty="0" smtClean="0"/>
          </a:p>
          <a:p>
            <a:r>
              <a:rPr lang="es-ES_tradnl" dirty="0" smtClean="0"/>
              <a:t>	Control de la contaminación ambiental</a:t>
            </a:r>
            <a:endParaRPr lang="es-MX" dirty="0" smtClean="0"/>
          </a:p>
          <a:p>
            <a:r>
              <a:rPr lang="es-ES_tradnl" dirty="0" smtClean="0"/>
              <a:t>	Servicio médico</a:t>
            </a:r>
            <a:endParaRPr lang="es-MX" dirty="0" smtClean="0"/>
          </a:p>
          <a:p>
            <a:r>
              <a:rPr lang="es-ES_tradnl" dirty="0" smtClean="0"/>
              <a:t>	Ausentismo y accidentes</a:t>
            </a:r>
            <a:endParaRPr lang="es-MX" dirty="0" smtClean="0"/>
          </a:p>
          <a:p>
            <a:endParaRPr lang="es-MX" dirty="0" smtClean="0"/>
          </a:p>
          <a:p>
            <a:endParaRPr lang="es-MX" dirty="0"/>
          </a:p>
        </p:txBody>
      </p:sp>
      <p:sp>
        <p:nvSpPr>
          <p:cNvPr id="3" name="2 Título"/>
          <p:cNvSpPr>
            <a:spLocks noGrp="1"/>
          </p:cNvSpPr>
          <p:nvPr>
            <p:ph type="title"/>
          </p:nvPr>
        </p:nvSpPr>
        <p:spPr/>
        <p:txBody>
          <a:bodyPr/>
          <a:lstStyle/>
          <a:p>
            <a:r>
              <a:rPr lang="es-ES" dirty="0" smtClean="0"/>
              <a:t>Recursos Humanos</a:t>
            </a: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_tradnl" b="1" dirty="0" smtClean="0"/>
              <a:t>Planeación de recursos humanos:</a:t>
            </a:r>
            <a:endParaRPr lang="es-MX" dirty="0" smtClean="0"/>
          </a:p>
          <a:p>
            <a:pPr>
              <a:buNone/>
            </a:pPr>
            <a:endParaRPr lang="es-MX" dirty="0" smtClean="0"/>
          </a:p>
          <a:p>
            <a:r>
              <a:rPr lang="es-ES_tradnl" dirty="0" smtClean="0"/>
              <a:t>	Inventario de recursos</a:t>
            </a:r>
            <a:r>
              <a:rPr lang="es-ES_tradnl" b="1" dirty="0" smtClean="0"/>
              <a:t>  </a:t>
            </a:r>
            <a:r>
              <a:rPr lang="es-ES_tradnl" dirty="0" smtClean="0"/>
              <a:t>humanos</a:t>
            </a:r>
            <a:endParaRPr lang="es-MX" dirty="0" smtClean="0"/>
          </a:p>
          <a:p>
            <a:r>
              <a:rPr lang="es-ES_tradnl" dirty="0" smtClean="0"/>
              <a:t>	Rotación de personal</a:t>
            </a:r>
            <a:endParaRPr lang="es-MX" dirty="0" smtClean="0"/>
          </a:p>
          <a:p>
            <a:r>
              <a:rPr lang="es-ES_tradnl" dirty="0" smtClean="0"/>
              <a:t>	Auditoría de personal</a:t>
            </a:r>
            <a:endParaRPr lang="es-MX" dirty="0" smtClean="0"/>
          </a:p>
          <a:p>
            <a:endParaRPr lang="es-MX" dirty="0"/>
          </a:p>
        </p:txBody>
      </p:sp>
      <p:sp>
        <p:nvSpPr>
          <p:cNvPr id="3" name="2 Título"/>
          <p:cNvSpPr>
            <a:spLocks noGrp="1"/>
          </p:cNvSpPr>
          <p:nvPr>
            <p:ph type="title"/>
          </p:nvPr>
        </p:nvSpPr>
        <p:spPr/>
        <p:txBody>
          <a:bodyPr/>
          <a:lstStyle/>
          <a:p>
            <a:r>
              <a:rPr lang="es-ES" dirty="0" smtClean="0"/>
              <a:t>Recursos Humanos</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Isaac Guzmán Valdivia. Es una unidad económico social en la que el capital, el trabajo y la dirección se coordinan para lograr una producción que responda a los requerimientos del medio humano en que la propia empresa actúa.</a:t>
            </a:r>
            <a:endParaRPr lang="es-MX" dirty="0" smtClean="0"/>
          </a:p>
          <a:p>
            <a:pPr>
              <a:buNone/>
            </a:pPr>
            <a:endParaRPr lang="es-MX" dirty="0" smtClean="0"/>
          </a:p>
          <a:p>
            <a:pPr>
              <a:buNone/>
            </a:pPr>
            <a:endParaRPr lang="es-MX" dirty="0"/>
          </a:p>
        </p:txBody>
      </p:sp>
      <p:sp>
        <p:nvSpPr>
          <p:cNvPr id="2" name="1 Título"/>
          <p:cNvSpPr>
            <a:spLocks noGrp="1"/>
          </p:cNvSpPr>
          <p:nvPr>
            <p:ph type="title"/>
          </p:nvPr>
        </p:nvSpPr>
        <p:spPr/>
        <p:txBody>
          <a:bodyPr/>
          <a:lstStyle/>
          <a:p>
            <a:r>
              <a:rPr lang="es-ES" dirty="0" smtClean="0"/>
              <a:t>Concepto</a:t>
            </a: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2800" b="1" dirty="0" smtClean="0"/>
              <a:t>GRUPO SOCIAL EN EL QUE, A TRAVÉS DE LA ADMINISTRACIÓN DEL CAPITAL Y EL TRABAJO, SE PRODUCEN  BIENES Y/O SERVICIOS TENDIENTES A LA SATISFACCIÓN DE LAS NECESIDADES DE LA COMUNIDAD.</a:t>
            </a:r>
            <a:endParaRPr lang="es-MX" sz="2800" dirty="0" smtClean="0"/>
          </a:p>
          <a:p>
            <a:pPr>
              <a:buNone/>
            </a:pPr>
            <a:endParaRPr lang="es-MX" sz="2800" dirty="0" smtClean="0"/>
          </a:p>
          <a:p>
            <a:endParaRPr lang="es-MX" sz="2800" dirty="0"/>
          </a:p>
        </p:txBody>
      </p:sp>
      <p:sp>
        <p:nvSpPr>
          <p:cNvPr id="2" name="1 Título"/>
          <p:cNvSpPr>
            <a:spLocks noGrp="1"/>
          </p:cNvSpPr>
          <p:nvPr>
            <p:ph type="title"/>
          </p:nvPr>
        </p:nvSpPr>
        <p:spPr/>
        <p:txBody>
          <a:bodyPr/>
          <a:lstStyle/>
          <a:p>
            <a:r>
              <a:rPr lang="es-ES" dirty="0" smtClean="0"/>
              <a:t>Concepto</a:t>
            </a: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r>
              <a:rPr lang="es-ES" dirty="0" smtClean="0"/>
              <a:t>Realiza actividades económicas referentes a la producción o a la distribución de los bienes y servicios que satisfacen necesidades humanas.</a:t>
            </a:r>
            <a:endParaRPr lang="es-MX" dirty="0" smtClean="0"/>
          </a:p>
          <a:p>
            <a:pPr>
              <a:buNone/>
            </a:pPr>
            <a:r>
              <a:rPr lang="es-ES" dirty="0" smtClean="0"/>
              <a:t> </a:t>
            </a:r>
            <a:endParaRPr lang="es-MX" dirty="0" smtClean="0"/>
          </a:p>
          <a:p>
            <a:r>
              <a:rPr lang="es-ES" dirty="0" smtClean="0"/>
              <a:t>Cuenta con recursos humanos, de capital, técnicos y financieros.</a:t>
            </a:r>
            <a:endParaRPr lang="es-MX" dirty="0" smtClean="0"/>
          </a:p>
          <a:p>
            <a:pPr>
              <a:buNone/>
            </a:pPr>
            <a:r>
              <a:rPr lang="es-ES" dirty="0" smtClean="0"/>
              <a:t> </a:t>
            </a:r>
            <a:endParaRPr lang="es-MX" dirty="0" smtClean="0"/>
          </a:p>
          <a:p>
            <a:r>
              <a:rPr lang="es-ES" dirty="0" smtClean="0"/>
              <a:t>Combina los factores de la producción a través de los procesos de trabajo, relaciones técnicas y de las relaciones sociales de producción.</a:t>
            </a:r>
            <a:endParaRPr lang="es-MX" dirty="0" smtClean="0"/>
          </a:p>
          <a:p>
            <a:endParaRPr lang="es-MX" dirty="0" smtClean="0"/>
          </a:p>
          <a:p>
            <a:r>
              <a:rPr lang="es-ES" dirty="0" smtClean="0"/>
              <a:t>Es una organización muy importante que forma parte del ambiente económico y social de un país.</a:t>
            </a:r>
            <a:endParaRPr lang="es-MX" dirty="0"/>
          </a:p>
        </p:txBody>
      </p:sp>
      <p:sp>
        <p:nvSpPr>
          <p:cNvPr id="2" name="1 Título"/>
          <p:cNvSpPr>
            <a:spLocks noGrp="1"/>
          </p:cNvSpPr>
          <p:nvPr>
            <p:ph type="title"/>
          </p:nvPr>
        </p:nvSpPr>
        <p:spPr/>
        <p:txBody>
          <a:bodyPr>
            <a:normAutofit fontScale="90000"/>
          </a:bodyPr>
          <a:lstStyle/>
          <a:p>
            <a:r>
              <a:rPr lang="es-ES" sz="2000" b="1" dirty="0" smtClean="0"/>
              <a:t>CARACTERÍSTICAS IMPORTANTES QUE COMPARTEN LAS EMPRESAS CAPITALISTAS CONSIDERADAS COMO UNIDADES DE PRODUCCIÓN</a:t>
            </a:r>
            <a:r>
              <a:rPr lang="es-ES" sz="2000" dirty="0" smtClean="0"/>
              <a:t>:</a:t>
            </a:r>
            <a:r>
              <a:rPr lang="es-MX" sz="2000" dirty="0" smtClean="0"/>
              <a:t/>
            </a:r>
            <a:br>
              <a:rPr lang="es-MX" sz="2000" dirty="0" smtClean="0"/>
            </a:br>
            <a:endParaRPr lang="es-MX"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S" dirty="0" smtClean="0"/>
              <a:t>Son instrumento del proceso de crecimiento y desarrollo económico y social. </a:t>
            </a:r>
          </a:p>
          <a:p>
            <a:pPr>
              <a:buNone/>
            </a:pPr>
            <a:endParaRPr lang="es-MX" dirty="0" smtClean="0"/>
          </a:p>
          <a:p>
            <a:r>
              <a:rPr lang="es-ES" dirty="0" smtClean="0"/>
              <a:t> Para sobrevivir debe competir con otras empresas con prácticas más complejas: modernización, racionalización y programación.</a:t>
            </a:r>
            <a:endParaRPr lang="es-MX" dirty="0" smtClean="0"/>
          </a:p>
          <a:p>
            <a:pPr>
              <a:buNone/>
            </a:pPr>
            <a:endParaRPr lang="es-MX" dirty="0" smtClean="0"/>
          </a:p>
          <a:p>
            <a:r>
              <a:rPr lang="es-ES" dirty="0" smtClean="0"/>
              <a:t>En ellas se desarrollan y combinan el capital y el trabajo, mediante la administración, coordinación e integración que es una función  de la organización.</a:t>
            </a:r>
            <a:endParaRPr lang="es-MX" dirty="0" smtClean="0"/>
          </a:p>
          <a:p>
            <a:pPr>
              <a:buNone/>
            </a:pPr>
            <a:endParaRPr lang="es-MX" dirty="0" smtClean="0"/>
          </a:p>
          <a:p>
            <a:r>
              <a:rPr lang="es-ES" dirty="0" smtClean="0"/>
              <a:t>Están influenciadas por todo lo que suceda en el medio ambiente natural, social, económico, político, al mismo tiempo que su actividad repercute en la propia dinámica social.</a:t>
            </a:r>
            <a:endParaRPr lang="es-MX" dirty="0" smtClean="0"/>
          </a:p>
          <a:p>
            <a:pPr>
              <a:buNone/>
            </a:pPr>
            <a:endParaRPr lang="es-MX" dirty="0"/>
          </a:p>
        </p:txBody>
      </p:sp>
      <p:sp>
        <p:nvSpPr>
          <p:cNvPr id="2" name="1 Título"/>
          <p:cNvSpPr>
            <a:spLocks noGrp="1"/>
          </p:cNvSpPr>
          <p:nvPr>
            <p:ph type="title"/>
          </p:nvPr>
        </p:nvSpPr>
        <p:spPr/>
        <p:txBody>
          <a:bodyPr>
            <a:normAutofit/>
          </a:bodyPr>
          <a:lstStyle/>
          <a:p>
            <a:r>
              <a:rPr lang="es-ES" sz="2000" b="1" dirty="0" smtClean="0"/>
              <a:t>CARACTERÍSTICAS IMPORTANTES QUE COMPARTEN LAS EMPRESAS CAPITALISTAS CONSIDERADAS COMO UNIDADES DE PRODUCCIÓN</a:t>
            </a:r>
            <a:r>
              <a:rPr lang="es-ES" sz="2000" dirty="0" smtClean="0"/>
              <a:t>:</a:t>
            </a:r>
            <a:endParaRPr lang="es-MX"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l="25886" t="16559" r="8971" b="37782"/>
          <a:stretch>
            <a:fillRect/>
          </a:stretch>
        </p:blipFill>
        <p:spPr bwMode="auto">
          <a:xfrm>
            <a:off x="285720" y="1000108"/>
            <a:ext cx="8429652" cy="5429288"/>
          </a:xfrm>
          <a:prstGeom prst="rect">
            <a:avLst/>
          </a:prstGeom>
          <a:noFill/>
          <a:ln w="9525">
            <a:noFill/>
            <a:miter lim="800000"/>
            <a:headEnd/>
            <a:tailEnd/>
          </a:ln>
        </p:spPr>
      </p:pic>
      <p:sp>
        <p:nvSpPr>
          <p:cNvPr id="2" name="1 Título"/>
          <p:cNvSpPr>
            <a:spLocks noGrp="1"/>
          </p:cNvSpPr>
          <p:nvPr>
            <p:ph type="title"/>
          </p:nvPr>
        </p:nvSpPr>
        <p:spPr>
          <a:xfrm>
            <a:off x="457200" y="274638"/>
            <a:ext cx="8229600" cy="725470"/>
          </a:xfrm>
        </p:spPr>
        <p:txBody>
          <a:bodyPr>
            <a:normAutofit/>
          </a:bodyPr>
          <a:lstStyle/>
          <a:p>
            <a:r>
              <a:rPr lang="es-ES" dirty="0" smtClean="0"/>
              <a:t>Clasificación de las empresas</a:t>
            </a:r>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endParaRPr lang="es-MX" dirty="0" smtClean="0"/>
          </a:p>
          <a:p>
            <a:pPr lvl="0"/>
            <a:r>
              <a:rPr lang="es-ES_tradnl" b="1" dirty="0" smtClean="0"/>
              <a:t>Económicos</a:t>
            </a:r>
            <a:endParaRPr lang="es-MX" dirty="0" smtClean="0"/>
          </a:p>
          <a:p>
            <a:pPr>
              <a:buNone/>
            </a:pPr>
            <a:r>
              <a:rPr lang="es-ES_tradnl" b="1" dirty="0" smtClean="0"/>
              <a:t> </a:t>
            </a:r>
            <a:endParaRPr lang="es-MX" dirty="0" smtClean="0"/>
          </a:p>
          <a:p>
            <a:r>
              <a:rPr lang="es-ES_tradnl" dirty="0" smtClean="0"/>
              <a:t>Tendientes a lograr beneficios monetarios:</a:t>
            </a:r>
            <a:endParaRPr lang="es-MX" dirty="0" smtClean="0"/>
          </a:p>
          <a:p>
            <a:pPr>
              <a:buNone/>
            </a:pPr>
            <a:r>
              <a:rPr lang="es-ES_tradnl" dirty="0" smtClean="0"/>
              <a:t> </a:t>
            </a:r>
            <a:endParaRPr lang="es-MX" dirty="0" smtClean="0"/>
          </a:p>
          <a:p>
            <a:r>
              <a:rPr lang="es-ES_tradnl" dirty="0" smtClean="0"/>
              <a:t>a)	Cumplir con los intereses de los inversionistas al retribuirlos con dividendos justos sobre la inversión colocada.</a:t>
            </a:r>
          </a:p>
          <a:p>
            <a:endParaRPr lang="es-MX" dirty="0" smtClean="0"/>
          </a:p>
          <a:p>
            <a:r>
              <a:rPr lang="es-ES_tradnl" dirty="0" smtClean="0"/>
              <a:t>b)	Cubrir los pagos a acreedores por intereses sobre préstamos concedido.</a:t>
            </a:r>
            <a:endParaRPr lang="es-MX" dirty="0" smtClean="0"/>
          </a:p>
          <a:p>
            <a:pPr>
              <a:buNone/>
            </a:pPr>
            <a:endParaRPr lang="es-MX" dirty="0" smtClean="0"/>
          </a:p>
          <a:p>
            <a:endParaRPr lang="es-MX" dirty="0"/>
          </a:p>
        </p:txBody>
      </p:sp>
      <p:sp>
        <p:nvSpPr>
          <p:cNvPr id="2" name="1 Título"/>
          <p:cNvSpPr>
            <a:spLocks noGrp="1"/>
          </p:cNvSpPr>
          <p:nvPr>
            <p:ph type="title"/>
          </p:nvPr>
        </p:nvSpPr>
        <p:spPr/>
        <p:txBody>
          <a:bodyPr>
            <a:normAutofit/>
          </a:bodyPr>
          <a:lstStyle/>
          <a:p>
            <a:r>
              <a:rPr lang="es-ES_tradnl" sz="2000" b="1" i="1" dirty="0" smtClean="0"/>
              <a:t>PROPÓSITOS 0 VALORES INSTITUCIONALES DE LA EMPRESA</a:t>
            </a:r>
            <a:r>
              <a:rPr lang="es-MX" sz="2000" dirty="0" smtClean="0"/>
              <a:t/>
            </a:r>
            <a:br>
              <a:rPr lang="es-MX" sz="2000" dirty="0" smtClean="0"/>
            </a:br>
            <a:endParaRPr lang="es-MX" sz="2000" dirty="0"/>
          </a:p>
        </p:txBody>
      </p:sp>
      <p:pic>
        <p:nvPicPr>
          <p:cNvPr id="18434" name="Picture 2" descr="C:\Archivos de programa\Microsoft Office\MEDIA\CAGCAT10\j0283209.gif"/>
          <p:cNvPicPr>
            <a:picLocks noChangeAspect="1" noChangeArrowheads="1" noCrop="1"/>
          </p:cNvPicPr>
          <p:nvPr/>
        </p:nvPicPr>
        <p:blipFill>
          <a:blip r:embed="rId2" cstate="print"/>
          <a:srcRect/>
          <a:stretch>
            <a:fillRect/>
          </a:stretch>
        </p:blipFill>
        <p:spPr bwMode="auto">
          <a:xfrm>
            <a:off x="7572396" y="2309523"/>
            <a:ext cx="868342" cy="849601"/>
          </a:xfrm>
          <a:prstGeom prst="rect">
            <a:avLst/>
          </a:prstGeom>
          <a:noFill/>
        </p:spPr>
      </p:pic>
      <p:pic>
        <p:nvPicPr>
          <p:cNvPr id="18435" name="Picture 3" descr="C:\Documents and Settings\L.A.E. LUCIA REYES\Configuración local\Archivos temporales de Internet\Content.IE5\O7DBQ2BP\MMj02829930000[1].gif"/>
          <p:cNvPicPr>
            <a:picLocks noChangeAspect="1" noChangeArrowheads="1" noCrop="1"/>
          </p:cNvPicPr>
          <p:nvPr/>
        </p:nvPicPr>
        <p:blipFill>
          <a:blip r:embed="rId3" cstate="print"/>
          <a:srcRect/>
          <a:stretch>
            <a:fillRect/>
          </a:stretch>
        </p:blipFill>
        <p:spPr bwMode="auto">
          <a:xfrm>
            <a:off x="6643702" y="4214818"/>
            <a:ext cx="652471" cy="652471"/>
          </a:xfrm>
          <a:prstGeom prst="rect">
            <a:avLst/>
          </a:prstGeom>
          <a:noFill/>
        </p:spPr>
      </p:pic>
      <p:pic>
        <p:nvPicPr>
          <p:cNvPr id="18436" name="Picture 4" descr="C:\Documents and Settings\L.A.E. LUCIA REYES\Configuración local\Archivos temporales de Internet\Content.IE5\10OJ9P8L\MMj03157770000[1].gif"/>
          <p:cNvPicPr>
            <a:picLocks noChangeAspect="1" noChangeArrowheads="1" noCrop="1"/>
          </p:cNvPicPr>
          <p:nvPr/>
        </p:nvPicPr>
        <p:blipFill>
          <a:blip r:embed="rId4" cstate="print"/>
          <a:srcRect/>
          <a:stretch>
            <a:fillRect/>
          </a:stretch>
        </p:blipFill>
        <p:spPr bwMode="auto">
          <a:xfrm>
            <a:off x="4381500" y="5610225"/>
            <a:ext cx="657225" cy="7239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buNone/>
            </a:pPr>
            <a:r>
              <a:rPr lang="es-ES_tradnl" dirty="0" smtClean="0"/>
              <a:t> </a:t>
            </a:r>
            <a:endParaRPr lang="es-MX" dirty="0" smtClean="0"/>
          </a:p>
          <a:p>
            <a:pPr lvl="0"/>
            <a:r>
              <a:rPr lang="es-ES_tradnl" b="1" dirty="0" smtClean="0"/>
              <a:t>Sociales</a:t>
            </a:r>
            <a:endParaRPr lang="es-MX" dirty="0" smtClean="0"/>
          </a:p>
          <a:p>
            <a:pPr>
              <a:buNone/>
            </a:pPr>
            <a:r>
              <a:rPr lang="es-ES_tradnl" b="1" dirty="0" smtClean="0"/>
              <a:t> </a:t>
            </a:r>
            <a:endParaRPr lang="es-MX" dirty="0" smtClean="0"/>
          </a:p>
          <a:p>
            <a:r>
              <a:rPr lang="es-ES_tradnl" dirty="0" smtClean="0"/>
              <a:t>Aquellos que contribuyen al bienestar de la comunidad:</a:t>
            </a:r>
            <a:endParaRPr lang="es-MX" dirty="0" smtClean="0"/>
          </a:p>
          <a:p>
            <a:endParaRPr lang="es-MX" dirty="0" smtClean="0"/>
          </a:p>
          <a:p>
            <a:r>
              <a:rPr lang="es-ES_tradnl" dirty="0" smtClean="0"/>
              <a:t>a)	Satisfacer las necesidades de los consumidores con bienes o servicios de calidad, en las mejores condiciones de venta.</a:t>
            </a:r>
          </a:p>
          <a:p>
            <a:pPr>
              <a:buNone/>
            </a:pPr>
            <a:endParaRPr lang="es-MX" dirty="0" smtClean="0"/>
          </a:p>
          <a:p>
            <a:r>
              <a:rPr lang="es-ES_tradnl" dirty="0" smtClean="0"/>
              <a:t>b)	Incrementar el bienestar socioeconómico de una región al consumir materias primas y servicios, y al crear fuentes de trabajo.</a:t>
            </a:r>
            <a:endParaRPr lang="es-MX" dirty="0" smtClean="0"/>
          </a:p>
          <a:p>
            <a:endParaRPr lang="es-MX" dirty="0"/>
          </a:p>
        </p:txBody>
      </p:sp>
      <p:sp>
        <p:nvSpPr>
          <p:cNvPr id="2" name="1 Título"/>
          <p:cNvSpPr>
            <a:spLocks noGrp="1"/>
          </p:cNvSpPr>
          <p:nvPr>
            <p:ph type="title"/>
          </p:nvPr>
        </p:nvSpPr>
        <p:spPr/>
        <p:txBody>
          <a:bodyPr>
            <a:normAutofit/>
          </a:bodyPr>
          <a:lstStyle/>
          <a:p>
            <a:r>
              <a:rPr lang="es-ES_tradnl" sz="2000" b="1" i="1" dirty="0" smtClean="0"/>
              <a:t>PROPÓSITOS 0 VALORES INSTITUCIONALES DE LA EMPRESA</a:t>
            </a:r>
            <a:endParaRPr lang="es-MX"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119</TotalTime>
  <Words>563</Words>
  <Application>Microsoft Office PowerPoint</Application>
  <PresentationFormat>Presentación en pantalla (4:3)</PresentationFormat>
  <Paragraphs>233</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Concurrencia</vt:lpstr>
      <vt:lpstr>Concepto de organización</vt:lpstr>
      <vt:lpstr>Conceptos</vt:lpstr>
      <vt:lpstr>Concepto</vt:lpstr>
      <vt:lpstr>Concepto</vt:lpstr>
      <vt:lpstr>CARACTERÍSTICAS IMPORTANTES QUE COMPARTEN LAS EMPRESAS CAPITALISTAS CONSIDERADAS COMO UNIDADES DE PRODUCCIÓN: </vt:lpstr>
      <vt:lpstr>CARACTERÍSTICAS IMPORTANTES QUE COMPARTEN LAS EMPRESAS CAPITALISTAS CONSIDERADAS COMO UNIDADES DE PRODUCCIÓN:</vt:lpstr>
      <vt:lpstr>Clasificación de las empresas</vt:lpstr>
      <vt:lpstr>PROPÓSITOS 0 VALORES INSTITUCIONALES DE LA EMPRESA </vt:lpstr>
      <vt:lpstr>PROPÓSITOS 0 VALORES INSTITUCIONALES DE LA EMPRESA</vt:lpstr>
      <vt:lpstr>PROPÓSITOS 0 VALORES INSTITUCIONALES DE LA EMPRESA</vt:lpstr>
      <vt:lpstr>PROPÓSITOS 0 VALORES INSTITUCIONALES DE LA EMPRESA</vt:lpstr>
      <vt:lpstr>ÁREAS DE ACTIVIDAD (FUNCIONES BÁSICAS DE LA EMPRESA) </vt:lpstr>
      <vt:lpstr>ÁREAS DE ACTIVIDAD (FUNCIONES BÁSICAS DE LA EMPRESA) </vt:lpstr>
      <vt:lpstr>ÁREAS DE ACTIVIDAD (FUNCIONES BÁSICAS DE LA EMPRESA) </vt:lpstr>
      <vt:lpstr>ÁREAS DE ACTIVIDAD (FUNCIONES BÁSICAS DE LA EMPRESA) </vt:lpstr>
      <vt:lpstr>ÁREAS DE ACTIVIDAD (FUNCIONES BÁSICAS DE LA EMPRESA) </vt:lpstr>
      <vt:lpstr>ÁREAS DE ACTIVIDAD (FUNCIONES BÁSICAS DE LA EMPRESA) </vt:lpstr>
      <vt:lpstr>ÁREAS DE ACTIVIDAD (FUNCIONES BÁSICAS DE LA EMPRESA) </vt:lpstr>
      <vt:lpstr>ÁREAS DE ACTIVIDAD (FUNCIONES BÁSICAS DE LA EMPRESA) </vt:lpstr>
      <vt:lpstr>FINANZAS </vt:lpstr>
      <vt:lpstr>Diapositiva 21</vt:lpstr>
      <vt:lpstr>Recursos Humanos</vt:lpstr>
      <vt:lpstr>Recursos Humanos</vt:lpstr>
      <vt:lpstr>Recursos Humanos</vt:lpstr>
      <vt:lpstr>Recursos Humanos</vt:lpstr>
    </vt:vector>
  </TitlesOfParts>
  <Company>utim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 reyes</dc:creator>
  <cp:lastModifiedBy>Lucia reyes</cp:lastModifiedBy>
  <cp:revision>22</cp:revision>
  <dcterms:created xsi:type="dcterms:W3CDTF">2009-09-07T15:18:43Z</dcterms:created>
  <dcterms:modified xsi:type="dcterms:W3CDTF">2009-09-09T15:45:49Z</dcterms:modified>
</cp:coreProperties>
</file>